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sldIdLst>
    <p:sldId id="256" r:id="rId5"/>
    <p:sldId id="257" r:id="rId7"/>
    <p:sldId id="353" r:id="rId8"/>
    <p:sldId id="354" r:id="rId9"/>
    <p:sldId id="258" r:id="rId10"/>
    <p:sldId id="290" r:id="rId11"/>
    <p:sldId id="291" r:id="rId12"/>
    <p:sldId id="292" r:id="rId13"/>
    <p:sldId id="259" r:id="rId14"/>
    <p:sldId id="260" r:id="rId15"/>
    <p:sldId id="314" r:id="rId16"/>
    <p:sldId id="315" r:id="rId17"/>
    <p:sldId id="317" r:id="rId18"/>
    <p:sldId id="316" r:id="rId19"/>
    <p:sldId id="318" r:id="rId20"/>
    <p:sldId id="319" r:id="rId21"/>
    <p:sldId id="262" r:id="rId22"/>
    <p:sldId id="320" r:id="rId23"/>
    <p:sldId id="321" r:id="rId24"/>
    <p:sldId id="322" r:id="rId25"/>
    <p:sldId id="323" r:id="rId26"/>
    <p:sldId id="263" r:id="rId27"/>
    <p:sldId id="264" r:id="rId28"/>
    <p:sldId id="265" r:id="rId29"/>
    <p:sldId id="266" r:id="rId30"/>
    <p:sldId id="267" r:id="rId31"/>
    <p:sldId id="268" r:id="rId32"/>
    <p:sldId id="269" r:id="rId33"/>
    <p:sldId id="270" r:id="rId34"/>
    <p:sldId id="271" r:id="rId35"/>
    <p:sldId id="272" r:id="rId36"/>
    <p:sldId id="273" r:id="rId37"/>
    <p:sldId id="325" r:id="rId38"/>
    <p:sldId id="324" r:id="rId39"/>
    <p:sldId id="326" r:id="rId40"/>
    <p:sldId id="329" r:id="rId41"/>
    <p:sldId id="330" r:id="rId42"/>
    <p:sldId id="331" r:id="rId43"/>
    <p:sldId id="332" r:id="rId44"/>
    <p:sldId id="274" r:id="rId45"/>
    <p:sldId id="327" r:id="rId46"/>
    <p:sldId id="275" r:id="rId47"/>
    <p:sldId id="285" r:id="rId48"/>
    <p:sldId id="333" r:id="rId49"/>
    <p:sldId id="284" r:id="rId50"/>
    <p:sldId id="283" r:id="rId51"/>
    <p:sldId id="286" r:id="rId52"/>
  </p:sld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李航航" initials="李"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 loCatId="relationship" qsTypeId="urn:microsoft.com/office/officeart/2005/8/quickstyle/simple5" qsCatId="simple" csTypeId="urn:microsoft.com/office/officeart/2005/8/colors/accent1_2" csCatId="accent1" phldr="0"/>
      <dgm:spPr/>
      <dgm:t>
        <a:bodyPr/>
        <a:p>
          <a:endParaRPr lang="zh-CN" altLang="en-US"/>
        </a:p>
      </dgm:t>
    </dgm:pt>
    <dgm:pt modelId="{1D7F6E08-72A6-46CC-8870-C881D1493500}">
      <dgm:prSet phldrT="[文本]" phldr="0" custT="0"/>
      <dgm:spPr/>
      <dgm:t>
        <a:bodyPr vert="horz" wrap="square"/>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lang="en-US" altLang="zh-CN"/>
            <a:t>Death</a:t>
          </a:r>
          <a:r>
            <a:rPr lang="en-US" altLang="zh-CN"/>
            <a:t/>
          </a:r>
          <a:endParaRPr lang="en-US" altLang="zh-CN"/>
        </a:p>
      </dgm:t>
    </dgm:pt>
    <dgm:pt modelId="{59A2FE02-4165-4339-BF9A-AEAE1424E52B}" cxnId="{E0D47B5D-9AA8-4304-A684-2BFFA44052B3}" type="parTrans">
      <dgm:prSet/>
      <dgm:spPr/>
      <dgm:t>
        <a:bodyPr/>
        <a:p>
          <a:endParaRPr lang="zh-CN" altLang="en-US"/>
        </a:p>
      </dgm:t>
    </dgm:pt>
    <dgm:pt modelId="{E44612D1-CAFE-4D30-B4AA-78C3474158AA}" cxnId="{E0D47B5D-9AA8-4304-A684-2BFFA44052B3}" type="sibTrans">
      <dgm:prSet/>
      <dgm:spPr/>
      <dgm:t>
        <a:bodyPr/>
        <a:p>
          <a:endParaRPr lang="zh-CN" altLang="en-US"/>
        </a:p>
      </dgm:t>
    </dgm:pt>
    <dgm:pt modelId="{D15727BE-4BB4-41E2-BFCD-1CE00CE9A014}">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Execute</a:t>
          </a:r>
          <a:r>
            <a:rPr lang="en-US" altLang="zh-CN"/>
            <a:t/>
          </a:r>
          <a:endParaRPr lang="en-US" altLang="zh-CN"/>
        </a:p>
      </dgm:t>
    </dgm:pt>
    <dgm:pt modelId="{1F3BA15B-B772-426D-8549-F05D47B0B0FC}" cxnId="{7CDA4DD3-3DD7-4B9C-AA74-847B38E633C5}" type="parTrans">
      <dgm:prSet/>
      <dgm:spPr/>
      <dgm:t>
        <a:bodyPr/>
        <a:p>
          <a:endParaRPr lang="zh-CN" altLang="en-US"/>
        </a:p>
      </dgm:t>
    </dgm:pt>
    <dgm:pt modelId="{021F6AB3-21C2-4079-A40A-CA1B5C51BD93}" cxnId="{7CDA4DD3-3DD7-4B9C-AA74-847B38E633C5}" type="sibTrans">
      <dgm:prSet/>
      <dgm:spPr/>
      <dgm:t>
        <a:bodyPr/>
        <a:p>
          <a:endParaRPr lang="zh-CN" altLang="en-US"/>
        </a:p>
      </dgm:t>
    </dgm:pt>
    <dgm:pt modelId="{A5880797-7454-4E44-8518-F4D8354F0963}">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Die</a:t>
          </a:r>
          <a:r>
            <a:rPr lang="en-US" altLang="zh-CN"/>
            <a:t/>
          </a:r>
          <a:endParaRPr lang="en-US" altLang="zh-CN"/>
        </a:p>
      </dgm:t>
    </dgm:pt>
    <dgm:pt modelId="{96CD46E7-D239-40C7-B5C4-376FEEE43C15}" cxnId="{DFE24132-FF1A-4274-A5F9-484350263BD3}" type="parTrans">
      <dgm:prSet/>
      <dgm:spPr/>
      <dgm:t>
        <a:bodyPr/>
        <a:p>
          <a:endParaRPr lang="zh-CN" altLang="en-US"/>
        </a:p>
      </dgm:t>
    </dgm:pt>
    <dgm:pt modelId="{0076998F-56E1-4A10-A709-E2811BD7C4FB}" cxnId="{DFE24132-FF1A-4274-A5F9-484350263BD3}" type="sibTrans">
      <dgm:prSet/>
      <dgm:spPr/>
      <dgm:t>
        <a:bodyPr/>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2"/>
      <dgm:spPr/>
    </dgm:pt>
    <dgm:pt modelId="{B1756079-1332-4090-9A47-D2C0EDB7FB22}" type="pres">
      <dgm:prSet presAssocID="{D15727BE-4BB4-41E2-BFCD-1CE00CE9A014}" presName="node" presStyleLbl="node1" presStyleIdx="0" presStyleCnt="2">
        <dgm:presLayoutVars>
          <dgm:bulletEnabled val="1"/>
        </dgm:presLayoutVars>
      </dgm:prSet>
      <dgm:spPr/>
    </dgm:pt>
    <dgm:pt modelId="{D0718308-59AC-43E6-A882-4828EE4494C2}" type="pres">
      <dgm:prSet presAssocID="{96CD46E7-D239-40C7-B5C4-376FEEE43C15}" presName="parTrans" presStyleLbl="bgSibTrans2D1" presStyleIdx="1" presStyleCnt="2"/>
      <dgm:spPr/>
    </dgm:pt>
    <dgm:pt modelId="{5E0D0BC9-3E91-4623-8C1A-C4A70EB3594B}" type="pres">
      <dgm:prSet presAssocID="{A5880797-7454-4E44-8518-F4D8354F0963}" presName="node" presStyleLbl="node1" presStyleIdx="1" presStyleCnt="2">
        <dgm:presLayoutVars>
          <dgm:bulletEnabled val="1"/>
        </dgm:presLayoutVars>
      </dgm:prSet>
      <dgm:spPr/>
    </dgm:pt>
  </dgm:ptLst>
  <dgm:cxnLst>
    <dgm:cxn modelId="{E0D47B5D-9AA8-4304-A684-2BFFA44052B3}" srcId="{6068C167-2C01-4B0B-81C4-726248B418D0}" destId="{1D7F6E08-72A6-46CC-8870-C881D1493500}" srcOrd="0" destOrd="0" parTransId="{59A2FE02-4165-4339-BF9A-AEAE1424E52B}" sibTransId="{E44612D1-CAFE-4D30-B4AA-78C3474158AA}"/>
    <dgm:cxn modelId="{7CDA4DD3-3DD7-4B9C-AA74-847B38E633C5}" srcId="{1D7F6E08-72A6-46CC-8870-C881D1493500}" destId="{D15727BE-4BB4-41E2-BFCD-1CE00CE9A014}" srcOrd="0" destOrd="0" parTransId="{1F3BA15B-B772-426D-8549-F05D47B0B0FC}" sibTransId="{021F6AB3-21C2-4079-A40A-CA1B5C51BD93}"/>
    <dgm:cxn modelId="{DFE24132-FF1A-4274-A5F9-484350263BD3}" srcId="{1D7F6E08-72A6-46CC-8870-C881D1493500}" destId="{A5880797-7454-4E44-8518-F4D8354F0963}" srcOrd="1" destOrd="0" parTransId="{96CD46E7-D239-40C7-B5C4-376FEEE43C15}" sibTransId="{0076998F-56E1-4A10-A709-E2811BD7C4FB}"/>
    <dgm:cxn modelId="{028AFAE9-C679-45D1-998D-2C721D130725}" type="presOf" srcId="{6068C167-2C01-4B0B-81C4-726248B418D0}" destId="{CF42B0CB-CDDD-42A1-B3A1-FBB34F262C63}" srcOrd="0" destOrd="0" presId="urn:microsoft.com/office/officeart/2005/8/layout/radial4"/>
    <dgm:cxn modelId="{A55C5650-20FC-4520-940D-2EB1616E6A00}" type="presParOf" srcId="{CF42B0CB-CDDD-42A1-B3A1-FBB34F262C63}" destId="{B52502C2-594A-4A13-A5FF-5CD5841BD847}" srcOrd="0" destOrd="0" presId="urn:microsoft.com/office/officeart/2005/8/layout/radial4"/>
    <dgm:cxn modelId="{EAE7B14B-CC13-4468-999F-F584A56BFBE1}" type="presOf" srcId="{1D7F6E08-72A6-46CC-8870-C881D1493500}" destId="{B52502C2-594A-4A13-A5FF-5CD5841BD847}" srcOrd="0" destOrd="0" presId="urn:microsoft.com/office/officeart/2005/8/layout/radial4"/>
    <dgm:cxn modelId="{2DAF69BC-68C6-4DE6-ACD4-774487DE9739}" type="presParOf" srcId="{CF42B0CB-CDDD-42A1-B3A1-FBB34F262C63}" destId="{B849A6F3-9933-4C36-AF65-6098308CBC3C}" srcOrd="1" destOrd="0" presId="urn:microsoft.com/office/officeart/2005/8/layout/radial4"/>
    <dgm:cxn modelId="{2268BD1D-8A9A-4B03-8BE3-923CEBE5BC8E}" type="presOf" srcId="{1F3BA15B-B772-426D-8549-F05D47B0B0FC}" destId="{B849A6F3-9933-4C36-AF65-6098308CBC3C}" srcOrd="0" destOrd="0" presId="urn:microsoft.com/office/officeart/2005/8/layout/radial4"/>
    <dgm:cxn modelId="{CE9DAC0E-E6BE-4337-BA1C-5DEA4625FD46}" type="presParOf" srcId="{CF42B0CB-CDDD-42A1-B3A1-FBB34F262C63}" destId="{B1756079-1332-4090-9A47-D2C0EDB7FB22}" srcOrd="2" destOrd="0" presId="urn:microsoft.com/office/officeart/2005/8/layout/radial4"/>
    <dgm:cxn modelId="{0FC1450E-156F-47B7-85FC-7220BBFDB385}" type="presOf" srcId="{D15727BE-4BB4-41E2-BFCD-1CE00CE9A014}" destId="{B1756079-1332-4090-9A47-D2C0EDB7FB22}" srcOrd="0" destOrd="0" presId="urn:microsoft.com/office/officeart/2005/8/layout/radial4"/>
    <dgm:cxn modelId="{6473C336-A66E-4733-B53C-B026A2B6DC6C}" type="presParOf" srcId="{CF42B0CB-CDDD-42A1-B3A1-FBB34F262C63}" destId="{D0718308-59AC-43E6-A882-4828EE4494C2}" srcOrd="3" destOrd="0" presId="urn:microsoft.com/office/officeart/2005/8/layout/radial4"/>
    <dgm:cxn modelId="{C0893031-0E16-4A60-9EB9-DBA3FE0218D7}" type="presOf" srcId="{96CD46E7-D239-40C7-B5C4-376FEEE43C15}" destId="{D0718308-59AC-43E6-A882-4828EE4494C2}" srcOrd="0" destOrd="0" presId="urn:microsoft.com/office/officeart/2005/8/layout/radial4"/>
    <dgm:cxn modelId="{59D00A58-A2F1-4D88-BDE2-CE1230E67145}" type="presParOf" srcId="{CF42B0CB-CDDD-42A1-B3A1-FBB34F262C63}" destId="{5E0D0BC9-3E91-4623-8C1A-C4A70EB3594B}" srcOrd="4" destOrd="0" presId="urn:microsoft.com/office/officeart/2005/8/layout/radial4"/>
    <dgm:cxn modelId="{EBBD9399-1911-495C-A9E1-64348997F90A}" type="presOf" srcId="{A5880797-7454-4E44-8518-F4D8354F0963}" destId="{5E0D0BC9-3E91-4623-8C1A-C4A70EB3594B}" srcOrd="0"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905760" cy="2292350"/>
        <a:chOff x="0" y="0"/>
        <a:chExt cx="2905760" cy="2292350"/>
      </a:xfrm>
    </dsp:grpSpPr>
    <dsp:sp modelId="{B52502C2-594A-4A13-A5FF-5CD5841BD847}">
      <dsp:nvSpPr>
        <dsp:cNvPr id="3" name="椭圆 2"/>
        <dsp:cNvSpPr/>
      </dsp:nvSpPr>
      <dsp:spPr bwMode="white">
        <a:xfrm>
          <a:off x="983598" y="973155"/>
          <a:ext cx="938564" cy="938564"/>
        </a:xfrm>
        <a:prstGeom prst="ellipse">
          <a:avLst/>
        </a:prstGeom>
      </dsp:spPr>
      <dsp:style>
        <a:lnRef idx="0">
          <a:schemeClr val="lt1"/>
        </a:lnRef>
        <a:fillRef idx="3">
          <a:schemeClr val="accent1"/>
        </a:fillRef>
        <a:effectRef idx="3">
          <a:scrgbClr r="0" g="0" b="0"/>
        </a:effectRef>
        <a:fontRef idx="minor">
          <a:schemeClr val="lt1"/>
        </a:fontRef>
      </dsp:style>
      <dsp:txBody>
        <a:bodyPr vert="horz" wrap="square"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a:t>Death</a:t>
          </a:r>
          <a:endParaRPr lang="en-US" altLang="zh-CN"/>
        </a:p>
      </dsp:txBody>
      <dsp:txXfrm>
        <a:off x="983598" y="973155"/>
        <a:ext cx="938564" cy="938564"/>
      </dsp:txXfrm>
    </dsp:sp>
    <dsp:sp modelId="{B849A6F3-9933-4C36-AF65-6098308CBC3C}">
      <dsp:nvSpPr>
        <dsp:cNvPr id="4" name="左箭头 3"/>
        <dsp:cNvSpPr/>
      </dsp:nvSpPr>
      <dsp:spPr bwMode="white">
        <a:xfrm rot="12899999">
          <a:off x="397989"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12899999">
        <a:off x="397989" y="821531"/>
        <a:ext cx="718307" cy="267491"/>
      </dsp:txXfrm>
    </dsp:sp>
    <dsp:sp modelId="{B1756079-1332-4090-9A47-D2C0EDB7FB22}">
      <dsp:nvSpPr>
        <dsp:cNvPr id="5" name="圆角矩形 4"/>
        <dsp:cNvSpPr/>
      </dsp:nvSpPr>
      <dsp:spPr bwMode="white">
        <a:xfrm>
          <a:off x="0"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Execute</a:t>
          </a:r>
          <a:endParaRPr lang="en-US" altLang="zh-CN"/>
        </a:p>
      </dsp:txBody>
      <dsp:txXfrm>
        <a:off x="0" y="380630"/>
        <a:ext cx="891636" cy="713309"/>
      </dsp:txXfrm>
    </dsp:sp>
    <dsp:sp modelId="{D0718308-59AC-43E6-A882-4828EE4494C2}">
      <dsp:nvSpPr>
        <dsp:cNvPr id="8" name="左箭头 7"/>
        <dsp:cNvSpPr/>
      </dsp:nvSpPr>
      <dsp:spPr bwMode="white">
        <a:xfrm rot="-2099999">
          <a:off x="1789464"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2099999">
        <a:off x="1789464" y="821531"/>
        <a:ext cx="718307" cy="267491"/>
      </dsp:txXfrm>
    </dsp:sp>
    <dsp:sp modelId="{5E0D0BC9-3E91-4623-8C1A-C4A70EB3594B}">
      <dsp:nvSpPr>
        <dsp:cNvPr id="9" name="圆角矩形 8"/>
        <dsp:cNvSpPr/>
      </dsp:nvSpPr>
      <dsp:spPr bwMode="white">
        <a:xfrm>
          <a:off x="2014124"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Die</a:t>
          </a:r>
          <a:endParaRPr lang="en-US" altLang="zh-CN"/>
        </a:p>
      </dsp:txBody>
      <dsp:txXfrm>
        <a:off x="2014124" y="380630"/>
        <a:ext cx="891636" cy="71330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p:cNvSpPr>
          <p:nvPr>
            <p:ph type="body"/>
          </p:nvPr>
        </p:nvSpPr>
        <p:spPr>
          <a:xfrm>
            <a:off x="756000" y="5078520"/>
            <a:ext cx="6047640" cy="481104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单击编辑备注格式</a:t>
            </a:r>
            <a:endParaRPr lang="en-US" sz="2000" b="0" strike="noStrike" spc="-1">
              <a:solidFill>
                <a:srgbClr val="000000"/>
              </a:solidFill>
              <a:uFill>
                <a:solidFill>
                  <a:srgbClr val="FFFFFF"/>
                </a:solidFill>
              </a:uFill>
              <a:latin typeface="Arial" panose="020B0604020202020204"/>
            </a:endParaRPr>
          </a:p>
        </p:txBody>
      </p:sp>
      <p:sp>
        <p:nvSpPr>
          <p:cNvPr id="122" name="PlaceHolder 2"/>
          <p:cNvSpPr>
            <a:spLocks noGrp="1"/>
          </p:cNvSpPr>
          <p:nvPr>
            <p:ph type="hdr"/>
          </p:nvPr>
        </p:nvSpPr>
        <p:spPr>
          <a:xfrm>
            <a:off x="0" y="0"/>
            <a:ext cx="3280680" cy="534240"/>
          </a:xfrm>
          <a:prstGeom prst="rect">
            <a:avLst/>
          </a:prstGeom>
        </p:spPr>
        <p:txBody>
          <a:bodyPr lIns="0" tIns="0" rIns="0" bIns="0"/>
          <a:p>
            <a:r>
              <a:rPr lang="en-US" sz="1400" b="0" strike="noStrike" spc="-1">
                <a:solidFill>
                  <a:srgbClr val="000000"/>
                </a:solidFill>
                <a:uFill>
                  <a:solidFill>
                    <a:srgbClr val="FFFFFF"/>
                  </a:solidFill>
                </a:uFill>
                <a:latin typeface="Times New Roman" panose="02020603050405020304"/>
              </a:rPr>
              <a:t>&lt;页眉&gt;</a:t>
            </a:r>
            <a:endParaRPr lang="en-US" sz="1400" b="0" strike="noStrike" spc="-1">
              <a:solidFill>
                <a:srgbClr val="000000"/>
              </a:solidFill>
              <a:uFill>
                <a:solidFill>
                  <a:srgbClr val="FFFFFF"/>
                </a:solidFill>
              </a:uFill>
              <a:latin typeface="Times New Roman" panose="02020603050405020304"/>
            </a:endParaRPr>
          </a:p>
        </p:txBody>
      </p:sp>
      <p:sp>
        <p:nvSpPr>
          <p:cNvPr id="123" name="PlaceHolder 3"/>
          <p:cNvSpPr>
            <a:spLocks noGrp="1"/>
          </p:cNvSpPr>
          <p:nvPr>
            <p:ph type="dt"/>
          </p:nvPr>
        </p:nvSpPr>
        <p:spPr>
          <a:xfrm>
            <a:off x="4278960" y="0"/>
            <a:ext cx="3280680" cy="534240"/>
          </a:xfrm>
          <a:prstGeom prst="rect">
            <a:avLst/>
          </a:prstGeom>
        </p:spPr>
        <p:txBody>
          <a:bodyPr lIns="0" tIns="0" rIns="0" bIns="0"/>
          <a:p>
            <a:pPr algn="r"/>
            <a:r>
              <a:rPr lang="en-US" sz="1400" b="0" strike="noStrike" spc="-1">
                <a:solidFill>
                  <a:srgbClr val="000000"/>
                </a:solidFill>
                <a:uFill>
                  <a:solidFill>
                    <a:srgbClr val="FFFFFF"/>
                  </a:solidFill>
                </a:uFill>
                <a:latin typeface="Times New Roman" panose="02020603050405020304"/>
              </a:rPr>
              <a:t>&lt;日期/时间&gt;</a:t>
            </a:r>
            <a:endParaRPr lang="en-US" sz="1400" b="0" strike="noStrike" spc="-1">
              <a:solidFill>
                <a:srgbClr val="000000"/>
              </a:solidFill>
              <a:uFill>
                <a:solidFill>
                  <a:srgbClr val="FFFFFF"/>
                </a:solidFill>
              </a:uFill>
              <a:latin typeface="Times New Roman" panose="02020603050405020304"/>
            </a:endParaRPr>
          </a:p>
        </p:txBody>
      </p:sp>
      <p:sp>
        <p:nvSpPr>
          <p:cNvPr id="124" name="PlaceHolder 4"/>
          <p:cNvSpPr>
            <a:spLocks noGrp="1"/>
          </p:cNvSpPr>
          <p:nvPr>
            <p:ph type="ftr"/>
          </p:nvPr>
        </p:nvSpPr>
        <p:spPr>
          <a:xfrm>
            <a:off x="0" y="10157400"/>
            <a:ext cx="3280680" cy="534240"/>
          </a:xfrm>
          <a:prstGeom prst="rect">
            <a:avLst/>
          </a:prstGeom>
        </p:spPr>
        <p:txBody>
          <a:bodyPr lIns="0" tIns="0" rIns="0" bIns="0" anchor="b"/>
          <a:p>
            <a:r>
              <a:rPr lang="en-US" sz="1400" b="0" strike="noStrike" spc="-1">
                <a:solidFill>
                  <a:srgbClr val="000000"/>
                </a:solidFill>
                <a:uFill>
                  <a:solidFill>
                    <a:srgbClr val="FFFFFF"/>
                  </a:solidFill>
                </a:uFill>
                <a:latin typeface="Times New Roman" panose="02020603050405020304"/>
              </a:rPr>
              <a:t>&lt;页脚&gt;</a:t>
            </a:r>
            <a:endParaRPr lang="en-US" sz="1400" b="0" strike="noStrike" spc="-1">
              <a:solidFill>
                <a:srgbClr val="000000"/>
              </a:solidFill>
              <a:uFill>
                <a:solidFill>
                  <a:srgbClr val="FFFFFF"/>
                </a:solidFill>
              </a:uFill>
              <a:latin typeface="Times New Roman" panose="02020603050405020304"/>
            </a:endParaRPr>
          </a:p>
        </p:txBody>
      </p:sp>
      <p:sp>
        <p:nvSpPr>
          <p:cNvPr id="125" name="PlaceHolder 5"/>
          <p:cNvSpPr>
            <a:spLocks noGrp="1"/>
          </p:cNvSpPr>
          <p:nvPr>
            <p:ph type="sldNum"/>
          </p:nvPr>
        </p:nvSpPr>
        <p:spPr>
          <a:xfrm>
            <a:off x="4278960" y="10157400"/>
            <a:ext cx="3280680" cy="534240"/>
          </a:xfrm>
          <a:prstGeom prst="rect">
            <a:avLst/>
          </a:prstGeom>
        </p:spPr>
        <p:txBody>
          <a:bodyPr lIns="0" tIns="0" rIns="0" bIns="0" anchor="b"/>
          <a:p>
            <a:pPr algn="r"/>
            <a:fld id="{59CF6FFA-EB8A-4068-9DB3-31208963538B}" type="slidenum">
              <a:rPr lang="en-US" sz="1400" b="0" strike="noStrike" spc="-1">
                <a:solidFill>
                  <a:srgbClr val="000000"/>
                </a:solidFill>
                <a:uFill>
                  <a:solidFill>
                    <a:srgbClr val="FFFFFF"/>
                  </a:solidFill>
                </a:uFill>
                <a:latin typeface="Times New Roman" panose="02020603050405020304"/>
              </a:rPr>
            </a:fld>
            <a:endParaRPr lang="en-US" sz="1400" b="0" strike="noStrike" spc="-1">
              <a:solidFill>
                <a:srgbClr val="000000"/>
              </a:solidFill>
              <a:uFill>
                <a:solidFill>
                  <a:srgbClr val="FFFFFF"/>
                </a:solidFill>
              </a:uFill>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06" name="CustomShape 2"/>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
        <p:nvSpPr>
          <p:cNvPr id="307" name="CustomShape 3"/>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a typeface="宋体"/>
            </a:endParaRPr>
          </a:p>
          <a:p>
            <a:endParaRPr lang="en-US" sz="2000" b="0" strike="noStrike" spc="-1">
              <a:solidFill>
                <a:srgbClr val="000000"/>
              </a:solidFill>
              <a:uFill>
                <a:solidFill>
                  <a:srgbClr val="FFFFFF"/>
                </a:solidFill>
              </a:uFill>
              <a:latin typeface="Arial" panose="020B0604020202020204"/>
            </a:endParaRPr>
          </a:p>
          <a:p>
            <a:r>
              <a:rPr lang="zh-CN" altLang="en-US" sz="2000" b="0" strike="noStrike" spc="-1">
                <a:solidFill>
                  <a:srgbClr val="000000"/>
                </a:solidFill>
                <a:uFill>
                  <a:solidFill>
                    <a:srgbClr val="FFFFFF"/>
                  </a:solidFill>
                </a:uFill>
                <a:latin typeface="Arial" panose="020B0604020202020204"/>
                <a:ea typeface="宋体" charset="0"/>
              </a:rPr>
              <a:t>处理对象是：半结构化或非结构化数据中</a:t>
            </a:r>
            <a:endParaRPr lang="zh-CN" altLang="en-US" sz="2000" b="0" strike="noStrike" spc="-1">
              <a:solidFill>
                <a:srgbClr val="000000"/>
              </a:solidFill>
              <a:uFill>
                <a:solidFill>
                  <a:srgbClr val="FFFFFF"/>
                </a:solidFill>
              </a:uFill>
              <a:latin typeface="Arial" panose="020B0604020202020204"/>
              <a:ea typeface="宋体" charset="0"/>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r>
              <a:rPr lang="en-US" altLang="zh-CN" sz="2000" b="0" strike="noStrike">
                <a:solidFill>
                  <a:srgbClr val="C00000"/>
                </a:solidFill>
                <a:uFill>
                  <a:solidFill>
                    <a:srgbClr val="FFFFFF"/>
                  </a:solidFill>
                </a:uFill>
                <a:latin typeface="AR PL UKai CN" panose="02000503000000000000" charset="-122"/>
                <a:ea typeface="AR PL UKai CN" panose="02000503000000000000" charset="-122"/>
                <a:sym typeface="+mn-ea"/>
              </a:rPr>
              <a:t>1. Wrong Label</a:t>
            </a:r>
            <a:r>
              <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rPr>
              <a:t>：</a:t>
            </a:r>
            <a:endPar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endParaRPr>
          </a:p>
          <a:p>
            <a:r>
              <a:rPr lang="en-US" sz="2000" b="0" strike="noStrike" spc="-1">
                <a:solidFill>
                  <a:srgbClr val="000000"/>
                </a:solidFill>
                <a:uFill>
                  <a:solidFill>
                    <a:srgbClr val="FFFFFF"/>
                  </a:solidFill>
                </a:uFill>
                <a:latin typeface="Arial" panose="020B0604020202020204"/>
                <a:ea typeface="宋体"/>
              </a:rPr>
              <a:t>两个Entity同时存在一个句子就被标记起KB当中的关系，然而这假设太强，就存在很多错误标记的问题</a:t>
            </a:r>
            <a:r>
              <a:rPr lang="zh-CN" altLang="en-US" sz="2000" b="0" strike="noStrike" spc="-1">
                <a:solidFill>
                  <a:srgbClr val="000000"/>
                </a:solidFill>
                <a:uFill>
                  <a:solidFill>
                    <a:srgbClr val="FFFFFF"/>
                  </a:solidFill>
                </a:uFill>
                <a:latin typeface="Arial" panose="020B0604020202020204"/>
                <a:ea typeface="宋体"/>
              </a:rPr>
              <a:t>。</a:t>
            </a:r>
            <a:endParaRPr lang="zh-CN" altLang="en-US" sz="2000" b="0" strike="noStrike" spc="-1">
              <a:solidFill>
                <a:srgbClr val="000000"/>
              </a:solidFill>
              <a:uFill>
                <a:solidFill>
                  <a:srgbClr val="FFFFFF"/>
                </a:solidFill>
              </a:uFill>
              <a:latin typeface="Arial" panose="020B0604020202020204"/>
              <a:ea typeface="宋体"/>
            </a:endParaRPr>
          </a:p>
          <a:p>
            <a:r>
              <a:rPr lang="en-US" altLang="zh-CN" sz="2000" b="0" strike="noStrike" spc="-1">
                <a:solidFill>
                  <a:srgbClr val="000000"/>
                </a:solidFill>
                <a:uFill>
                  <a:solidFill>
                    <a:srgbClr val="FFFFFF"/>
                  </a:solidFill>
                </a:uFill>
                <a:latin typeface="Arial" panose="020B0604020202020204"/>
                <a:ea typeface="宋体"/>
              </a:rPr>
              <a:t>2. </a:t>
            </a:r>
            <a:r>
              <a:rPr lang="zh-CN" altLang="en-US" sz="2000" b="0" strike="noStrike" spc="-1">
                <a:solidFill>
                  <a:srgbClr val="000000"/>
                </a:solidFill>
                <a:uFill>
                  <a:solidFill>
                    <a:srgbClr val="FFFFFF"/>
                  </a:solidFill>
                </a:uFill>
                <a:latin typeface="Arial" panose="020B0604020202020204"/>
                <a:ea typeface="宋体"/>
              </a:rPr>
              <a:t>每轮将Mini-batch里的所有袋子的损失计算出来，用于更新参数P，即bag-level，而不是传统的instance level。</a:t>
            </a:r>
            <a:endParaRPr lang="zh-CN" altLang="en-US" sz="2000" b="0" strike="noStrike" spc="-1">
              <a:solidFill>
                <a:srgbClr val="000000"/>
              </a:solidFill>
              <a:uFill>
                <a:solidFill>
                  <a:srgbClr val="FFFFFF"/>
                </a:solidFill>
              </a:uFill>
              <a:latin typeface="Arial" panose="020B0604020202020204"/>
              <a:ea typeface="宋体"/>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https://www.jianshu.com/p/4406c34f71c2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https://zhuanlan.zhihu.com/p/22666876</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https://blog.csdn.net/u014268445/article/details/52748032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https://blog.csdn.net/appleml/article/details/79160052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https://github.com/FrankWork/acnn/blob/master/model.py</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https://blog.csdn.net/xg123321123/article/details/53163257</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https://zhuanlan.zhihu.com/p/23635696</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https://blog.csdn.net/hqc888688/article/details/73559365</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实体消歧是专门用于解决同名实体产生歧义问题的技术，通过实体消歧，就可以根据当前的语境，准确建立实体链接，实体消歧主要采用聚类法。其实也可以看做基于上下文的分类问题，类似于词性消歧和词义消歧。</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共指消解技术主要用于解决多个指称对应同一实体对象的问题。在一次会话中，多个指称可能指向的是同一实体对象。利用共指消解技术，可以将这些指称项关联（合并）到正确的实体对象，</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由于该问题在信息检索和自然语言处理等领域具有特殊的重要性，吸引了大量的研究努力。共指消解还有一些其他的名字，比如对象对齐、实体匹配和实体同义。</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https://zhuanlan.zhihu.com/p/38891715</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p:txBody>
      </p:sp>
      <p:sp>
        <p:nvSpPr>
          <p:cNvPr id="33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事件描述（Event mention）：一个短语或者句子，描述一个事件，包括一个触发器以及一些参数。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事件触发器（Event trigger）:最能清楚表达事件发生的一个词，ACE中主要为一个动词或者名词。</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事件参数（Event argument）:一个事件中的一个实体描述，暂时性的表达或者值。</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参数角色（Argument role）:事件与参数之间的关系。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论元就是指一个句子中带有名词性的词</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http://nlp.cs.rpi.edu/publications/   伦斯勒理工大学，中国教育部官方名称：仁斯利尔理工大学，英文原名Rensselaer Polytechnic Institute，简称RPI，为全美顶尖理工大学，美国东部高等学府，位于美国纽约州首府奥尔巴尼附近的特洛伊.</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https://blog.csdn.net/JYZ4MFC/article/details/81180036</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information extraction (IE)</a:t>
            </a:r>
            <a:r>
              <a:rPr lang="zh-CN" altLang="en-US" sz="2000" b="0" strike="noStrike" spc="-1">
                <a:solidFill>
                  <a:srgbClr val="000000"/>
                </a:solidFill>
                <a:uFill>
                  <a:solidFill>
                    <a:srgbClr val="FFFFFF"/>
                  </a:solidFill>
                </a:uFill>
                <a:latin typeface="Arial" panose="020B0604020202020204"/>
                <a:ea typeface="宋体" charset="0"/>
              </a:rPr>
              <a:t>：Event extraction (EE) </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Automatic Content Extraction (ACE)</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https://mp.weixin.qq.com/s/etMS7OdLz_NUj1YtSGNdTg</a:t>
            </a:r>
            <a:endParaRPr lang="zh-CN" altLang="en-US" sz="2000" b="0" strike="noStrike" spc="-1">
              <a:solidFill>
                <a:srgbClr val="000000"/>
              </a:solidFill>
              <a:uFill>
                <a:solidFill>
                  <a:srgbClr val="FFFFFF"/>
                </a:solidFill>
              </a:uFill>
              <a:latin typeface="Arial" panose="020B0604020202020204"/>
              <a:ea typeface="宋体" charset="0"/>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 </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http://blog.openkg.cn/category/%E6%8A%80%E6%9C%AF%E5%8A%A8%E6%80%81/</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MCNN 最先使用在图像中，比较经典的就是在图像处理中利用 MCNN 计算人群密度</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知识图谱：</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从AI的视角来看，知识图谱是一种理解人类语言的知识库，</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从数据库视角来看，知识图谱是一种新型的知识存储结构；</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从知识表示视角来看，知识图谱是计算机理解知识的一种方法；</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从web视角来看，知识图谱是知识数据之间的一种语义互联。</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命名实体识别：二分类问题，一般指对人名、地名、机构名的识别</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https://blog.csdn.net/ai_1046067944/article/details/86715094</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https://createmomo.github.io/2017/09/12/CRF_Layer_on_the_Top_of_BiLSTM_1/</a:t>
            </a:r>
            <a:endParaRPr lang="en-US" sz="1200" b="0" strike="noStrike" spc="-1">
              <a:solidFill>
                <a:srgbClr val="A6A6A6"/>
              </a:solidFill>
              <a:uFill>
                <a:solidFill>
                  <a:srgbClr val="FFFFFF"/>
                </a:solidFill>
              </a:uFill>
              <a:latin typeface="微软雅黑"/>
              <a:ea typeface="微软雅黑"/>
            </a:endParaRPr>
          </a:p>
          <a:p>
            <a:r>
              <a:rPr lang="en-US" sz="1200" b="0" strike="noStrike" spc="-1">
                <a:solidFill>
                  <a:srgbClr val="A6A6A6"/>
                </a:solidFill>
                <a:uFill>
                  <a:solidFill>
                    <a:srgbClr val="FFFFFF"/>
                  </a:solidFill>
                </a:uFill>
                <a:latin typeface="微软雅黑"/>
                <a:ea typeface="微软雅黑"/>
              </a:rPr>
              <a:t>https://blog.csdn.net/xxzhix/article/details/81514040</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https://blog.csdn.net/qq_32782771/article/details/85317067</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1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hdr="0" dt="0"/>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41" name="图片 40"/>
          <p:cNvPicPr/>
          <p:nvPr/>
        </p:nvPicPr>
        <p:blipFill>
          <a:blip r:embed="rId2"/>
          <a:stretch>
            <a:fillRect/>
          </a:stretch>
        </p:blipFill>
        <p:spPr>
          <a:xfrm>
            <a:off x="2079000" y="1604520"/>
            <a:ext cx="4984920" cy="3977280"/>
          </a:xfrm>
          <a:prstGeom prst="rect">
            <a:avLst/>
          </a:prstGeom>
          <a:ln>
            <a:noFill/>
          </a:ln>
        </p:spPr>
      </p:pic>
      <p:pic>
        <p:nvPicPr>
          <p:cNvPr id="42" name="图片 41"/>
          <p:cNvPicPr/>
          <p:nvPr/>
        </p:nvPicPr>
        <p:blipFill>
          <a:blip r:embed="rId2"/>
          <a:stretch>
            <a:fillRect/>
          </a:stretch>
        </p:blipFill>
        <p:spPr>
          <a:xfrm>
            <a:off x="2079000" y="1604520"/>
            <a:ext cx="4984920" cy="3977280"/>
          </a:xfrm>
          <a:prstGeom prst="rect">
            <a:avLst/>
          </a:prstGeom>
          <a:ln>
            <a:noFill/>
          </a:ln>
        </p:spPr>
      </p:pic>
    </p:spTree>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hdr="0" dt="0"/>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49"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1"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4"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9"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0"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7"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8"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0"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1"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3"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6"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8"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9"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80" name="图片 79"/>
          <p:cNvPicPr/>
          <p:nvPr/>
        </p:nvPicPr>
        <p:blipFill>
          <a:blip r:embed="rId2"/>
          <a:stretch>
            <a:fillRect/>
          </a:stretch>
        </p:blipFill>
        <p:spPr>
          <a:xfrm>
            <a:off x="2079000" y="1604520"/>
            <a:ext cx="4984920" cy="3977280"/>
          </a:xfrm>
          <a:prstGeom prst="rect">
            <a:avLst/>
          </a:prstGeom>
          <a:ln>
            <a:noFill/>
          </a:ln>
        </p:spPr>
      </p:pic>
      <p:pic>
        <p:nvPicPr>
          <p:cNvPr id="81" name="图片 80"/>
          <p:cNvPicPr/>
          <p:nvPr/>
        </p:nvPicPr>
        <p:blipFill>
          <a:blip r:embed="rId2"/>
          <a:stretch>
            <a:fillRect/>
          </a:stretch>
        </p:blipFill>
        <p:spPr>
          <a:xfrm>
            <a:off x="2079000" y="1604520"/>
            <a:ext cx="4984920" cy="3977280"/>
          </a:xfrm>
          <a:prstGeom prst="rect">
            <a:avLst/>
          </a:prstGeom>
          <a:ln>
            <a:noFill/>
          </a:ln>
        </p:spPr>
      </p:pic>
    </p:spTree>
  </p:cSld>
  <p:clrMapOvr>
    <a:masterClrMapping/>
  </p:clrMapOvr>
  <p:hf hdr="0" dt="0"/>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hf hdr="0" dt="0"/>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88"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0"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3"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8"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9"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1"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3"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5"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6"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7"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9"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0"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2"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5"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7"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8"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119" name="图片 118"/>
          <p:cNvPicPr/>
          <p:nvPr/>
        </p:nvPicPr>
        <p:blipFill>
          <a:blip r:embed="rId2"/>
          <a:stretch>
            <a:fillRect/>
          </a:stretch>
        </p:blipFill>
        <p:spPr>
          <a:xfrm>
            <a:off x="2079000" y="1604520"/>
            <a:ext cx="4984920" cy="3977280"/>
          </a:xfrm>
          <a:prstGeom prst="rect">
            <a:avLst/>
          </a:prstGeom>
          <a:ln>
            <a:noFill/>
          </a:ln>
        </p:spPr>
      </p:pic>
      <p:pic>
        <p:nvPicPr>
          <p:cNvPr id="120" name="图片 119"/>
          <p:cNvPicPr/>
          <p:nvPr/>
        </p:nvPicPr>
        <p:blipFill>
          <a:blip r:embed="rId2"/>
          <a:stretch>
            <a:fillRect/>
          </a:stretch>
        </p:blipFill>
        <p:spPr>
          <a:xfrm>
            <a:off x="2079000" y="1604520"/>
            <a:ext cx="4984920" cy="3977280"/>
          </a:xfrm>
          <a:prstGeom prst="rect">
            <a:avLst/>
          </a:prstGeom>
          <a:ln>
            <a:noFill/>
          </a:ln>
        </p:spPr>
      </p:pic>
    </p:spTree>
  </p:cSld>
  <p:clrMapOvr>
    <a:masterClrMapping/>
  </p:clrMapOvr>
  <p:hf hd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hf hd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2"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3" name="CustomShape 3" hidden="1"/>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 name="CustomShape 4"/>
          <p:cNvSpPr/>
          <p:nvPr/>
        </p:nvSpPr>
        <p:spPr>
          <a:xfrm>
            <a:off x="905040" y="3648240"/>
            <a:ext cx="7312680" cy="1277640"/>
          </a:xfrm>
          <a:prstGeom prst="rect">
            <a:avLst/>
          </a:prstGeom>
          <a:noFill/>
          <a:ln w="6480">
            <a:solidFill>
              <a:srgbClr val="4F81B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5" name="CustomShape 5"/>
          <p:cNvSpPr/>
          <p:nvPr/>
        </p:nvSpPr>
        <p:spPr>
          <a:xfrm>
            <a:off x="914400" y="5048280"/>
            <a:ext cx="7312680" cy="683280"/>
          </a:xfrm>
          <a:prstGeom prst="rect">
            <a:avLst/>
          </a:prstGeom>
          <a:noFill/>
          <a:ln w="6480">
            <a:solidFill>
              <a:srgbClr val="C0504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6" name="CustomShape 6"/>
          <p:cNvSpPr/>
          <p:nvPr/>
        </p:nvSpPr>
        <p:spPr>
          <a:xfrm>
            <a:off x="905040" y="3648240"/>
            <a:ext cx="226080" cy="1277640"/>
          </a:xfrm>
          <a:prstGeom prst="rect">
            <a:avLst/>
          </a:prstGeom>
          <a:solidFill>
            <a:srgbClr val="4F81B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7" name="CustomShape 7"/>
          <p:cNvSpPr/>
          <p:nvPr/>
        </p:nvSpPr>
        <p:spPr>
          <a:xfrm>
            <a:off x="914400" y="5048280"/>
            <a:ext cx="226080" cy="683280"/>
          </a:xfrm>
          <a:prstGeom prst="rect">
            <a:avLst/>
          </a:prstGeom>
          <a:solidFill>
            <a:srgbClr val="C0504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 name="PlaceHolder 8"/>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9" name="PlaceHolder 9"/>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hdr="0" dt="0"/>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4"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5"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6"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47"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hdr="0" dt="0"/>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3"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4"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5"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86"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hf hdr="0" dt="0"/>
  <p:txStyles>
    <p:titleStyle/>
    <p:bodyStyle/>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5.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hyperlink" Target="https://github.com/liuhuanyong/ComplexEventExtraction"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3.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2411265" y="3996165"/>
            <a:ext cx="4587840" cy="589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600" b="1" strike="noStrike" spc="-1">
                <a:solidFill>
                  <a:srgbClr val="000000"/>
                </a:solidFill>
                <a:uFill>
                  <a:solidFill>
                    <a:srgbClr val="FFFFFF"/>
                  </a:solidFill>
                </a:uFill>
                <a:latin typeface="Arial" panose="020B0604020202020204"/>
                <a:ea typeface="DejaVu Sans" panose="020B0603030804020204"/>
              </a:rPr>
              <a:t>知识图谱关键技术与</a:t>
            </a:r>
            <a:r>
              <a:rPr lang="zh-CN" altLang="en-US" sz="2600" b="1" strike="noStrike" spc="-1">
                <a:solidFill>
                  <a:srgbClr val="000000"/>
                </a:solidFill>
                <a:uFill>
                  <a:solidFill>
                    <a:srgbClr val="FFFFFF"/>
                  </a:solidFill>
                </a:uFill>
                <a:latin typeface="Arial" panose="020B0604020202020204"/>
                <a:ea typeface="宋体" charset="0"/>
              </a:rPr>
              <a:t>问答</a:t>
            </a:r>
            <a:r>
              <a:rPr lang="en-US" sz="2600" b="1" strike="noStrike" spc="-1">
                <a:solidFill>
                  <a:srgbClr val="000000"/>
                </a:solidFill>
                <a:uFill>
                  <a:solidFill>
                    <a:srgbClr val="FFFFFF"/>
                  </a:solidFill>
                </a:uFill>
                <a:latin typeface="Arial" panose="020B0604020202020204"/>
                <a:ea typeface="DejaVu Sans" panose="020B0603030804020204"/>
              </a:rPr>
              <a:t>系统</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127" name="CustomShape 2"/>
          <p:cNvSpPr/>
          <p:nvPr/>
        </p:nvSpPr>
        <p:spPr>
          <a:xfrm>
            <a:off x="3595370" y="4996815"/>
            <a:ext cx="1953260" cy="70231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000" b="0" strike="noStrike" spc="-1">
                <a:solidFill>
                  <a:srgbClr val="464653"/>
                </a:solidFill>
                <a:uFill>
                  <a:solidFill>
                    <a:srgbClr val="FFFFFF"/>
                  </a:solidFill>
                </a:uFill>
                <a:latin typeface="AR PL UKai CN" panose="02000503000000000000" charset="-122"/>
                <a:ea typeface="AR PL UKai CN" panose="02000503000000000000" charset="-122"/>
              </a:rPr>
              <a:t>李航航</a:t>
            </a:r>
            <a:endParaRPr lang="en-US" sz="2000" b="0" strike="noStrike" spc="-1">
              <a:solidFill>
                <a:srgbClr val="464653"/>
              </a:solidFill>
              <a:uFill>
                <a:solidFill>
                  <a:srgbClr val="FFFFFF"/>
                </a:solidFill>
              </a:uFill>
              <a:latin typeface="AR PL UKai CN" panose="02000503000000000000" charset="-122"/>
              <a:ea typeface="AR PL UKai CN" panose="02000503000000000000" charset="-122"/>
            </a:endParaRPr>
          </a:p>
          <a:p>
            <a:pPr algn="ctr">
              <a:lnSpc>
                <a:spcPct val="100000"/>
              </a:lnSpc>
            </a:pPr>
            <a:r>
              <a:rPr lang="en-US" sz="1200" b="0" strike="noStrike" spc="-1">
                <a:solidFill>
                  <a:srgbClr val="464653"/>
                </a:solidFill>
                <a:uFill>
                  <a:solidFill>
                    <a:srgbClr val="FFFFFF"/>
                  </a:solidFill>
                </a:uFill>
                <a:latin typeface="Arial" panose="020B0604020202020204"/>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zh-CN" sz="1400" strike="noStrike" spc="-1">
                <a:solidFill>
                  <a:srgbClr val="000000"/>
                </a:solidFill>
                <a:uFill>
                  <a:solidFill>
                    <a:srgbClr val="FFFFFF"/>
                  </a:solidFill>
                </a:uFill>
                <a:latin typeface="AR PL UKai CN" panose="02000503000000000000" charset="-122"/>
                <a:ea typeface="AR PL UKai CN" panose="02000503000000000000" charset="-122"/>
              </a:rPr>
              <a:t>  </a:t>
            </a:r>
            <a:fld id="{BB962C8B-B14F-4D97-AF65-F5344CB8AC3E}" type="datetime2">
              <a:rPr lang="zh-CN" altLang="en-US" sz="1400" strike="noStrike" spc="-1">
                <a:solidFill>
                  <a:srgbClr val="000000"/>
                </a:solidFill>
                <a:uFill>
                  <a:solidFill>
                    <a:srgbClr val="FFFFFF"/>
                  </a:solidFill>
                </a:uFill>
                <a:latin typeface="AR PL UKai CN" panose="02000503000000000000" charset="-122"/>
                <a:ea typeface="AR PL UKai CN" panose="02000503000000000000" charset="-122"/>
              </a:rPr>
            </a:fld>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128" name="Picture 4"/>
          <p:cNvPicPr/>
          <p:nvPr/>
        </p:nvPicPr>
        <p:blipFill>
          <a:blip r:embed="rId1"/>
          <a:stretch>
            <a:fillRect/>
          </a:stretch>
        </p:blipFill>
        <p:spPr>
          <a:xfrm>
            <a:off x="0" y="260640"/>
            <a:ext cx="3645720" cy="778680"/>
          </a:xfrm>
          <a:prstGeom prst="rect">
            <a:avLst/>
          </a:prstGeom>
          <a:ln w="9360">
            <a:noFill/>
          </a:ln>
        </p:spPr>
      </p:pic>
      <p:pic>
        <p:nvPicPr>
          <p:cNvPr id="129" name="图片 3"/>
          <p:cNvPicPr/>
          <p:nvPr/>
        </p:nvPicPr>
        <p:blipFill>
          <a:blip r:embed="rId2"/>
          <a:srcRect r="4058"/>
          <a:stretch>
            <a:fillRect/>
          </a:stretch>
        </p:blipFill>
        <p:spPr>
          <a:xfrm>
            <a:off x="3888000" y="1233720"/>
            <a:ext cx="3741480" cy="2047680"/>
          </a:xfrm>
          <a:prstGeom prst="rect">
            <a:avLst/>
          </a:prstGeom>
          <a:ln>
            <a:noFill/>
          </a:ln>
        </p:spPr>
      </p:pic>
      <p:pic>
        <p:nvPicPr>
          <p:cNvPr id="130" name="图片 90"/>
          <p:cNvPicPr/>
          <p:nvPr/>
        </p:nvPicPr>
        <p:blipFill>
          <a:blip r:embed="rId3"/>
          <a:stretch>
            <a:fillRect/>
          </a:stretch>
        </p:blipFill>
        <p:spPr>
          <a:xfrm>
            <a:off x="1872000" y="1233720"/>
            <a:ext cx="3309840" cy="2076120"/>
          </a:xfrm>
          <a:prstGeom prst="rect">
            <a:avLst/>
          </a:prstGeom>
          <a:ln>
            <a:solidFill>
              <a:srgbClr val="FFFFFF"/>
            </a:solidFill>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200"/>
            <a:ext cx="8227060" cy="50419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实体关系抽取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关系抽取(Relation Extraction,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RE</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)主要目的是从文本中识别实体并抽取实体之间的语义关系。</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r>
              <a:rPr lang="zh-CN" altLang="en-US" sz="24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如：</a:t>
            </a:r>
            <a:r>
              <a:rPr lang="zh-CN" altLang="en-US" sz="2400" b="0" strike="noStrike" spc="-1">
                <a:solidFill>
                  <a:srgbClr val="FF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爱因斯坦</a:t>
            </a:r>
            <a:r>
              <a:rPr lang="zh-CN" altLang="en-US" sz="2400" b="0" strike="noStrike" spc="-1">
                <a:solidFill>
                  <a:schemeClr val="accent4"/>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创立</a:t>
            </a:r>
            <a:r>
              <a:rPr lang="zh-CN" altLang="en-US" sz="24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了</a:t>
            </a:r>
            <a:r>
              <a:rPr lang="zh-CN" altLang="en-US" sz="2400" b="0" strike="noStrike" spc="-1">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相对论</a:t>
            </a:r>
            <a:endParaRPr lang="zh-CN" altLang="en-US" sz="2400" b="0" strike="noStrike" spc="-1">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&lt;</a:t>
            </a:r>
            <a:r>
              <a:rPr lang="zh-CN" altLang="en-US" sz="2000" b="0" strike="noStrike" spc="-1">
                <a:solidFill>
                  <a:srgbClr val="000000"/>
                </a:solidFill>
                <a:uFill>
                  <a:solidFill>
                    <a:srgbClr val="FFFFFF"/>
                  </a:solidFill>
                </a:uFill>
                <a:latin typeface="AR PL UKai CN" panose="02000503000000000000" charset="-122"/>
                <a:ea typeface="AR PL UKai CN" panose="02000503000000000000" charset="-122"/>
              </a:rPr>
              <a:t>爱因斯坦，创立，相对论</a:t>
            </a:r>
            <a:r>
              <a:rPr lang="en-US" altLang="zh-CN" sz="2000" b="0" strike="noStrike" spc="-1">
                <a:solidFill>
                  <a:srgbClr val="000000"/>
                </a:solidFill>
                <a:uFill>
                  <a:solidFill>
                    <a:srgbClr val="FFFFFF"/>
                  </a:solidFill>
                </a:uFill>
                <a:latin typeface="AR PL UKai CN" panose="02000503000000000000" charset="-122"/>
                <a:ea typeface="AR PL UKai CN" panose="02000503000000000000" charset="-122"/>
              </a:rPr>
              <a:t>&gt;</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一、</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基于远程监督的思想</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20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Distant Supervision的提出主要基于以下假设：两个实体如果在知识库中存在某种关系，则包含该两个实体的非结构化句子均能表示出这种关系。</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r>
              <a:rPr lang="en-US" b="1" spc="-1">
                <a:solidFill>
                  <a:srgbClr val="000000"/>
                </a:solidFill>
                <a:uFill>
                  <a:solidFill>
                    <a:srgbClr val="FFFFFF"/>
                  </a:solidFill>
                </a:uFill>
                <a:latin typeface="AR PL UKai CN" panose="02000503000000000000" charset="-122"/>
                <a:ea typeface="AR PL UKai CN" panose="02000503000000000000" charset="-122"/>
                <a:sym typeface="+mn-ea"/>
              </a:rPr>
              <a:t>1.</a:t>
            </a:r>
            <a:r>
              <a:rPr lang="en-US" b="1" spc="-1">
                <a:solidFill>
                  <a:srgbClr val="C00000"/>
                </a:solidFill>
                <a:uFill>
                  <a:solidFill>
                    <a:srgbClr val="FFFFFF"/>
                  </a:solidFill>
                </a:uFill>
                <a:latin typeface="AR PL UKai CN" panose="02000503000000000000" charset="-122"/>
                <a:ea typeface="AR PL UKai CN" panose="02000503000000000000" charset="-122"/>
                <a:sym typeface="+mn-ea"/>
              </a:rPr>
              <a:t> Distant supervision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for relation extraction without labeled data [Stanford University,Mike Mintz etc,2009]</a:t>
            </a:r>
            <a:endParaRPr lang="en-US" b="0" strike="noStrike" spc="-1">
              <a:solidFill>
                <a:srgbClr val="000000"/>
              </a:solidFill>
              <a:uFill>
                <a:solidFill>
                  <a:srgbClr val="FFFFFF"/>
                </a:solidFill>
              </a:uFill>
              <a:latin typeface="Arial" panose="020B0604020202020204"/>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提出远程监督的思想，减少人工依赖。</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将纽约时报新闻文本与大规模知识图谱FreeBase进行实体对齐。</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C00000"/>
                </a:solidFill>
                <a:uFill>
                  <a:solidFill>
                    <a:srgbClr val="FFFFFF"/>
                  </a:solidFill>
                </a:uFill>
                <a:latin typeface="AR PL UKai CN" panose="02000503000000000000" charset="-122"/>
                <a:ea typeface="AR PL UKai CN" panose="02000503000000000000" charset="-122"/>
                <a:sym typeface="+mn-ea"/>
              </a:rPr>
              <a:t>远程监督假设</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:一个同时包含两个实体的句子蕴含了该实体对在Freebase中的关系，并将该句子作为该实体对所对应关系的训练正例。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9</a:t>
            </a:r>
            <a:endParaRPr lang="en-US" altLang="zh-CN"/>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3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Modeling Relations and Their Mentions without Labeled Text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[Conference Paper · September 2010，Sebastian Riedel etc]</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在2的方法上基础上增强了远程监督的假设。</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2400" b="1" spc="-1">
                <a:solidFill>
                  <a:srgbClr val="000000"/>
                </a:solidFill>
                <a:uFill>
                  <a:solidFill>
                    <a:srgbClr val="FFFFFF"/>
                  </a:solidFill>
                </a:uFill>
                <a:latin typeface="AR PL UKai CN" panose="02000503000000000000" charset="-122"/>
                <a:ea typeface="AR PL UKai CN" panose="02000503000000000000" charset="-122"/>
                <a:sym typeface="+mn-ea"/>
              </a:rPr>
              <a:t>3. Multi-instance Multi-label Learning for Relation Extraction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[Stanford University,Mihai Surdeanu etc, 2012]</a:t>
            </a:r>
            <a:endParaRPr lang="en-US"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引入多实例、多标签学习来缓解远程监督的噪音问题</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思路：</a:t>
            </a:r>
            <a:endParaRPr lang="zh-CN" altLang="en-US"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该方法的假设是，同一个包中，一个sentence只能表示（E1，E2）的一种关系，也就是只能给出一个label，但是不同的sentence可以表征（E1，E2）的不同关系，从而得到不同的label。多label标注的label值不是正或负，而是某一种关系。它为同时挖掘一个实体对的多种关系提供了可能的实现途径。</a:t>
            </a:r>
            <a:endParaRPr lang="en-US" b="0" strike="noStrike" spc="-1">
              <a:solidFill>
                <a:srgbClr val="000000"/>
              </a:solidFill>
              <a:uFill>
                <a:solidFill>
                  <a:srgbClr val="FFFFFF"/>
                </a:solidFill>
              </a:uFill>
              <a:latin typeface="Arial" panose="020B0604020202020204"/>
            </a:endParaRPr>
          </a:p>
          <a:p>
            <a:pPr marL="1905">
              <a:lnSpc>
                <a:spcPct val="100000"/>
              </a:lnSpc>
            </a:pPr>
            <a:endParaRPr lang="en-US"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10</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46375"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11</a:t>
            </a:r>
            <a:endParaRPr lang="en-US" altLang="zh-CN"/>
          </a:p>
        </p:txBody>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ial" panose="020B0604020202020204"/>
                <a:ea typeface="DejaVu Sans" panose="020B0603030804020204"/>
                <a:sym typeface="+mn-ea"/>
              </a:rPr>
              <a:t>Distant Supervision for Relation Extraction via Piecewise Convolutional Neural Networks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a:t>
            </a:r>
            <a:r>
              <a:rPr lang="en-US" b="1" spc="-1">
                <a:solidFill>
                  <a:srgbClr val="FF0000"/>
                </a:solidFill>
                <a:uFill>
                  <a:solidFill>
                    <a:srgbClr val="FFFFFF"/>
                  </a:solidFill>
                </a:uFill>
                <a:latin typeface="AR PL UKai CN" panose="02000503000000000000" charset="-122"/>
                <a:ea typeface="AR PL UKai CN" panose="02000503000000000000" charset="-122"/>
                <a:sym typeface="+mn-ea"/>
              </a:rPr>
              <a:t>PCNN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Zeng et al. 2015 EMNLP]</a:t>
            </a:r>
            <a:endParaRPr lang="en-US" b="0" strike="noStrike" spc="-1">
              <a:solidFill>
                <a:srgbClr val="000000"/>
              </a:solidFill>
              <a:uFill>
                <a:solidFill>
                  <a:srgbClr val="FFFFFF"/>
                </a:solidFill>
              </a:uFill>
              <a:latin typeface="Arial" panose="020B0604020202020204"/>
            </a:endParaRPr>
          </a:p>
          <a:p>
            <a:pPr marL="1905">
              <a:lnSpc>
                <a:spcPct val="100000"/>
              </a:lnSpc>
            </a:pPr>
            <a:r>
              <a:rPr lang="zh-CN" altLang="en-US" sz="18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主要解决</a:t>
            </a:r>
            <a:r>
              <a:rPr lang="en-US" altLang="zh-CN" sz="1800" b="0" strike="noStrike" spc="-1">
                <a:solidFill>
                  <a:srgbClr val="C00000"/>
                </a:solidFill>
                <a:uFill>
                  <a:solidFill>
                    <a:srgbClr val="FFFFFF"/>
                  </a:solidFill>
                </a:uFill>
                <a:latin typeface="AR PL UKai CN" panose="02000503000000000000" charset="-122"/>
                <a:ea typeface="AR PL UKai CN" panose="02000503000000000000" charset="-122"/>
              </a:rPr>
              <a:t>Wrong Label</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问题</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以及传统统计模型</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特征抽取</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过程中出现的错误。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一是多实例学习。从</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instance level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到 </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bag level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，训练数据一共有T个bags，C种关系。</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二是</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PCNNS</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。使用一个CNN + Piecewise Max Pooling 去抽取特征。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496695" y="3543935"/>
            <a:ext cx="5825490" cy="267779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12</a:t>
            </a:r>
            <a:endParaRPr lang="en-US" altLang="zh-CN"/>
          </a:p>
        </p:txBody>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特点：</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文本向量化表示。</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使用了预训练的Word-Embedding</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，加入了Position Embedding。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卷积层。采用了常见的针对文本的卷积核设计，单向滑动。</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池化层。按照分段进行max pooling的，而PCNN的P就是这个代表，将句子按照两个entity进行分割，分割得到三段，这三段分别进行max pooling。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分类器。</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使用了Softmax进行类别判断。 </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13</a:t>
            </a:r>
            <a:endParaRPr lang="en-US" altLang="zh-CN"/>
          </a:p>
        </p:txBody>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Bidirectional Recurrent Convolutional Neural Network for Relation Classification.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BRCNN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,Rui Cai 2016 ACL]</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双向递归卷积神经网络模型（BRCNN）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，一个基于最短依赖路径（</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）的深度学习关系分类模型。</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BRCNN分为两个RCNN，一个前向（SDP为输入），一个后向（反向的SDP为输入）。</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基本原理：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69510" y="3021965"/>
            <a:ext cx="4121785" cy="3195955"/>
          </a:xfrm>
          <a:prstGeom prst="rect">
            <a:avLst/>
          </a:prstGeom>
        </p:spPr>
      </p:pic>
      <p:sp>
        <p:nvSpPr>
          <p:cNvPr id="4" name="文本框 3"/>
          <p:cNvSpPr txBox="1"/>
          <p:nvPr/>
        </p:nvSpPr>
        <p:spPr>
          <a:xfrm>
            <a:off x="545465" y="3176905"/>
            <a:ext cx="4505960" cy="3138170"/>
          </a:xfrm>
          <a:prstGeom prst="rect">
            <a:avLst/>
          </a:prstGeom>
          <a:noFill/>
        </p:spPr>
        <p:txBody>
          <a:bodyPr wrap="square" rtlCol="0">
            <a:spAutoFit/>
          </a:bodyPr>
          <a:p>
            <a:pPr indent="0" algn="l">
              <a:buFont typeface="+mj-ea"/>
              <a:buNone/>
            </a:pP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lgn="l">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将SDP中wrods与words之间的依赖关系使用词嵌入表示</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SDP中的words之间的</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依赖关系</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和words分开到两个独立channel的LSTM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onvolution层：相邻词对应的LSTM输出和它们的依赖关系的LSTM输出连结起来作为输入。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max pooling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层。</a:t>
            </a:r>
            <a:endPar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Softmax</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分类。两个</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RCNN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各使用一个分类器，合并使用一个分类器。</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Neural Relation Extraction with Selective Attention over Instances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CNN+ATT/ PCNN+ATT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,清华 Lin et al.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在句子层面使用</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Attention机制来尽量减</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少</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错误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Label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运用CNN将关系用Sentence Embedding的语义组合来表示，以此充分利用训练知识库的信息。</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5579745" y="3354705"/>
            <a:ext cx="3432175" cy="2877820"/>
          </a:xfrm>
          <a:prstGeom prst="rect">
            <a:avLst/>
          </a:prstGeom>
          <a:ln w="19050">
            <a:solidFill>
              <a:schemeClr val="accent1"/>
            </a:solidFill>
          </a:ln>
        </p:spPr>
      </p:pic>
      <p:sp>
        <p:nvSpPr>
          <p:cNvPr id="5" name="文本框 4"/>
          <p:cNvSpPr txBox="1"/>
          <p:nvPr/>
        </p:nvSpPr>
        <p:spPr>
          <a:xfrm>
            <a:off x="323850" y="3564255"/>
            <a:ext cx="5255895" cy="2584450"/>
          </a:xfrm>
          <a:prstGeom prst="rect">
            <a:avLst/>
          </a:prstGeom>
          <a:noFill/>
        </p:spPr>
        <p:txBody>
          <a:bodyPr wrap="square" rtlCol="0">
            <a:spAutoFit/>
          </a:bodyPr>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句子编码。</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word embedding </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和 </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position embedding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后依次通过</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（或</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）中的卷积、最大池化、非线性变换，最后拼接所有的编码向量。</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Attention Model.</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对包含同一个实体对的所有句子的信息计算一个和向量，得到该句子对表示关系的重要程度的指标。</a:t>
            </a:r>
            <a:b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b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a:t>
            </a:r>
            <a:endParaRPr 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endParaRPr lang="zh-CN" altLang="en-US"/>
          </a:p>
        </p:txBody>
      </p:sp>
      <p:sp>
        <p:nvSpPr>
          <p:cNvPr id="2" name="CustomShape 2"/>
          <p:cNvSpPr/>
          <p:nvPr/>
        </p:nvSpPr>
        <p:spPr>
          <a:xfrm>
            <a:off x="52890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14</a:t>
            </a:r>
            <a:endParaRPr lang="en-US" altLang="zh-CN"/>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15</a:t>
            </a:r>
            <a:endParaRPr lang="en-US" altLang="zh-CN"/>
          </a:p>
        </p:txBody>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Deep </a:t>
            </a:r>
            <a:r>
              <a:rPr lang="en-US" sz="1800" b="0" strike="noStrike" spc="-1">
                <a:solidFill>
                  <a:srgbClr val="C00000"/>
                </a:solidFill>
                <a:uFill>
                  <a:solidFill>
                    <a:srgbClr val="FFFFFF"/>
                  </a:solidFill>
                </a:uFill>
                <a:latin typeface="Arial" panose="020B0604020202020204"/>
                <a:ea typeface="DejaVu Sans" panose="020B0603030804020204"/>
              </a:rPr>
              <a:t>Residual Learning</a:t>
            </a:r>
            <a:r>
              <a:rPr lang="en-US" sz="1800" b="0" strike="noStrike" spc="-1">
                <a:solidFill>
                  <a:srgbClr val="000000"/>
                </a:solidFill>
                <a:uFill>
                  <a:solidFill>
                    <a:srgbClr val="FFFFFF"/>
                  </a:solidFill>
                </a:uFill>
                <a:latin typeface="Arial" panose="020B0604020202020204"/>
                <a:ea typeface="DejaVu Sans" panose="020B0603030804020204"/>
              </a:rPr>
              <a:t> for Weakly-Supervised Relation Extraction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B050"/>
                </a:solidFill>
                <a:uFill>
                  <a:solidFill>
                    <a:srgbClr val="FFFFFF"/>
                  </a:solidFill>
                </a:uFill>
                <a:latin typeface="AR PL UKai CN" panose="02000503000000000000" charset="-122"/>
                <a:ea typeface="AR PL UKai CN" panose="02000503000000000000" charset="-122"/>
              </a:rPr>
              <a:t>ResCNN-9</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,Yi Yao Huang 台湾国立大学 EMNLP 2017 ]--可改进</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弱监督关系抽取的深度残差学习方法</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314190" y="3482975"/>
            <a:ext cx="4833620" cy="2272665"/>
          </a:xfrm>
          <a:prstGeom prst="rect">
            <a:avLst/>
          </a:prstGeom>
        </p:spPr>
      </p:pic>
      <p:sp>
        <p:nvSpPr>
          <p:cNvPr id="3" name="文本框 2"/>
          <p:cNvSpPr txBox="1"/>
          <p:nvPr/>
        </p:nvSpPr>
        <p:spPr>
          <a:xfrm>
            <a:off x="528955" y="2376170"/>
            <a:ext cx="8418830" cy="1106805"/>
          </a:xfrm>
          <a:prstGeom prst="rect">
            <a:avLst/>
          </a:prstGeom>
          <a:noFill/>
        </p:spPr>
        <p:txBody>
          <a:bodyPr wrap="square" rtlCol="0">
            <a:spAutoFit/>
          </a:bodyPr>
          <a:p>
            <a:pPr algn="l"/>
            <a:r>
              <a:rPr lang="zh-CN" altLang="en-US"/>
              <a:t>主要思想：</a:t>
            </a:r>
            <a:endParaRPr lang="zh-CN" altLang="en-US"/>
          </a:p>
          <a:p>
            <a:pPr algn="l"/>
            <a:r>
              <a:rPr lang="zh-CN" altLang="en-US" sz="1600">
                <a:latin typeface="AR PL UKai CN" panose="02000503000000000000" charset="-122"/>
                <a:ea typeface="AR PL UKai CN" panose="02000503000000000000" charset="-122"/>
                <a:cs typeface="AR PL UKai CN" panose="02000503000000000000" charset="-122"/>
              </a:rPr>
              <a:t>探索更深的 CNN 模型对远程监督模型的影响，本文设计了基于残差网络的深层 CNN 模型。实验结果表明，较深的 CNN 模型比传统方法中只使用一层卷积的简单 CNN 模型具有较大的提升。</a:t>
            </a:r>
            <a:endParaRPr lang="zh-CN" altLang="en-US" sz="1600">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57200" y="3482975"/>
            <a:ext cx="3856990" cy="2861310"/>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rPr>
              <a:t>向量化表示。表示词向量和位置向量表示</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卷积层。为得到句子</a:t>
            </a:r>
            <a:r>
              <a:rPr lang="zh-CN" altLang="en-US">
                <a:solidFill>
                  <a:srgbClr val="C00000"/>
                </a:solidFill>
                <a:latin typeface="AR PL UKai CN" panose="02000503000000000000" charset="-122"/>
                <a:ea typeface="AR PL UKai CN" panose="02000503000000000000" charset="-122"/>
              </a:rPr>
              <a:t>更高级的表示</a:t>
            </a:r>
            <a:r>
              <a:rPr lang="zh-CN" altLang="en-US">
                <a:latin typeface="AR PL UKai CN" panose="02000503000000000000" charset="-122"/>
                <a:ea typeface="AR PL UKai CN" panose="02000503000000000000" charset="-122"/>
              </a:rPr>
              <a:t>，采用多个卷基层堆叠在一起。为了解决训练时</a:t>
            </a:r>
            <a:r>
              <a:rPr lang="zh-CN" altLang="en-US">
                <a:solidFill>
                  <a:srgbClr val="C00000"/>
                </a:solidFill>
                <a:latin typeface="AR PL UKai CN" panose="02000503000000000000" charset="-122"/>
                <a:ea typeface="AR PL UKai CN" panose="02000503000000000000" charset="-122"/>
              </a:rPr>
              <a:t>梯度消失</a:t>
            </a:r>
            <a:r>
              <a:rPr lang="zh-CN" altLang="en-US">
                <a:latin typeface="AR PL UKai CN" panose="02000503000000000000" charset="-122"/>
                <a:ea typeface="AR PL UKai CN" panose="02000503000000000000" charset="-122"/>
              </a:rPr>
              <a:t>的问题，在低层和高层的卷基层之间建立</a:t>
            </a:r>
            <a:r>
              <a:rPr lang="en-US" altLang="zh-CN">
                <a:latin typeface="AR PL UKai CN" panose="02000503000000000000" charset="-122"/>
                <a:ea typeface="AR PL UKai CN" panose="02000503000000000000" charset="-122"/>
              </a:rPr>
              <a:t>Shortcut Connection</a:t>
            </a:r>
            <a:r>
              <a:rPr lang="zh-CN" altLang="en-US">
                <a:latin typeface="AR PL UKai CN" panose="02000503000000000000" charset="-122"/>
                <a:ea typeface="AR PL UKai CN" panose="02000503000000000000" charset="-122"/>
              </a:rPr>
              <a:t>。</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最大池化层。</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全连接层。</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16</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 PL UKai CN" panose="02000503000000000000" charset="-122"/>
                <a:ea typeface="AR PL UKai CN" panose="02000503000000000000" charset="-122"/>
              </a:rPr>
              <a:t>Relation Classification via Multi-Level Attention CNNs</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 [Multi-Attention CNN (Wang et al. ACL</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2016)]</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基于多Attention机制CNN网络的实体关系抽取</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627880" y="2319020"/>
            <a:ext cx="4262120" cy="3692525"/>
          </a:xfrm>
          <a:prstGeom prst="rect">
            <a:avLst/>
          </a:prstGeom>
        </p:spPr>
      </p:pic>
      <p:sp>
        <p:nvSpPr>
          <p:cNvPr id="3" name="文本框 2"/>
          <p:cNvSpPr txBox="1"/>
          <p:nvPr/>
        </p:nvSpPr>
        <p:spPr>
          <a:xfrm>
            <a:off x="323850" y="2414270"/>
            <a:ext cx="430403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rPr>
              <a:t>主要思想：</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将</a:t>
            </a:r>
            <a:r>
              <a:rPr lang="en-US" altLang="zh-CN">
                <a:latin typeface="AR PL UKai CN" panose="02000503000000000000" charset="-122"/>
                <a:ea typeface="AR PL UKai CN" panose="02000503000000000000" charset="-122"/>
              </a:rPr>
              <a:t>A</a:t>
            </a:r>
            <a:r>
              <a:rPr lang="zh-CN" altLang="en-US">
                <a:latin typeface="AR PL UKai CN" panose="02000503000000000000" charset="-122"/>
                <a:ea typeface="AR PL UKai CN" panose="02000503000000000000" charset="-122"/>
              </a:rPr>
              <a:t>ttention机制加入到神经网络中，对于反映实体关系更重要的词语给予更大的权重，辅以改进后的目标函数，从而提高关系提取的效果。</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步骤：</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词向量表示。每个词的表示由三部分组成，分别为：词的的两个相对位置表示与词嵌入表示。加入</a:t>
            </a:r>
            <a:r>
              <a:rPr lang="en-US" altLang="zh-CN">
                <a:latin typeface="AR PL UKai CN" panose="02000503000000000000" charset="-122"/>
                <a:ea typeface="AR PL UKai CN" panose="02000503000000000000" charset="-122"/>
              </a:rPr>
              <a:t>Attention</a:t>
            </a:r>
            <a:r>
              <a:rPr lang="zh-CN" altLang="en-US">
                <a:latin typeface="AR PL UKai CN" panose="02000503000000000000" charset="-122"/>
                <a:ea typeface="AR PL UKai CN" panose="02000503000000000000" charset="-122"/>
              </a:rPr>
              <a:t>机制，表示该词与给定实体间联系的强弱。</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卷积层处理。</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基于注意力机制的池化处理。</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4965"/>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17</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Attention-Based Bidirectional Long Short-Term Memory Networks for Relation Classification.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BLSTM + 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,中科大自动化所 Zhou ACL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基于注意力的双向</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网络的关系抽取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740275" y="2486660"/>
            <a:ext cx="4087495" cy="3045460"/>
          </a:xfrm>
          <a:prstGeom prst="rect">
            <a:avLst/>
          </a:prstGeom>
          <a:ln w="12700">
            <a:solidFill>
              <a:schemeClr val="accent1"/>
            </a:solidFill>
          </a:ln>
        </p:spPr>
      </p:pic>
      <p:sp>
        <p:nvSpPr>
          <p:cNvPr id="4" name="文本框 3"/>
          <p:cNvSpPr txBox="1"/>
          <p:nvPr/>
        </p:nvSpPr>
        <p:spPr>
          <a:xfrm>
            <a:off x="466725" y="2486660"/>
            <a:ext cx="4213225" cy="3138170"/>
          </a:xfrm>
          <a:prstGeom prst="rect">
            <a:avLst/>
          </a:prstGeom>
          <a:noFill/>
        </p:spPr>
        <p:txBody>
          <a:bodyPr wrap="square" rtlCol="0">
            <a:spAutoFit/>
          </a:bodyPr>
          <a:p>
            <a:pPr algn="l"/>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algn="l"/>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运用双向lstm加attention自动提取包含整个句子语义信息关键词汇或者字符</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
            </a:r>
            <a:endParaRPr lang="en-US" b="0" strike="noStrike" spc="-1">
              <a:solidFill>
                <a:srgbClr val="000000"/>
              </a:solidFill>
              <a:uFill>
                <a:solidFill>
                  <a:srgbClr val="FFFFFF"/>
                </a:solidFill>
              </a:uFill>
              <a:latin typeface="Arial" panose="020B0604020202020204"/>
            </a:endParaRPr>
          </a:p>
          <a:p>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词嵌入层。将每个词映射到低维空间</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LSTM层。从词嵌入层中获取高级特征</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注意力层。生成一个权重向量，通过与这个权重向量相乘。最终将词汇级特征合并为句子级特征。</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输出层。实现句子级特征向量的关系分类。</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18</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一种</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实体和关系识别提取一次性解决</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的方法</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利用实体和关系的联合抽取来解决实体和关系提取的领域限制以及降低错误。主要提出以下技术：</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en-US" altLang="zh-CN"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CoType</a:t>
            </a: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框架基于Distant Supervision 和 Weakly Supervision对文本中的实体和关系联合抽取。</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实体抽取的领域无关的文本分割算法。</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联合嵌入的代价函数融合。</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612775" y="4120515"/>
            <a:ext cx="7742555" cy="235140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4000" b="0" strike="noStrike" spc="-1">
                <a:solidFill>
                  <a:srgbClr val="002060"/>
                </a:solidFill>
                <a:uFill>
                  <a:solidFill>
                    <a:srgbClr val="FFFFFF"/>
                  </a:solidFill>
                </a:uFill>
                <a:latin typeface="黑体"/>
                <a:ea typeface="黑体"/>
              </a:rPr>
              <a:t>提纲</a:t>
            </a:r>
            <a:endParaRPr lang="en-US" sz="1800" b="0" strike="noStrike" spc="-1">
              <a:solidFill>
                <a:srgbClr val="000000"/>
              </a:solidFill>
              <a:uFill>
                <a:solidFill>
                  <a:srgbClr val="FFFFFF"/>
                </a:solidFill>
              </a:uFill>
              <a:latin typeface="Arial" panose="020B0604020202020204"/>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实体、关系识别与抽取</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知识融合（实体链接、知识合并、知识更新）</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知识推理</a:t>
            </a: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知识图谱存储与可视化</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事理图谱</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应用：</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3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的问答</a:t>
            </a: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系统</a:t>
            </a:r>
            <a:endParaRPr lang="en-US" sz="1800" b="0" strike="noStrike" spc="-1">
              <a:solidFill>
                <a:srgbClr val="000000"/>
              </a:solidFill>
              <a:uFill>
                <a:solidFill>
                  <a:srgbClr val="FFFFFF"/>
                </a:solidFill>
              </a:uFill>
              <a:latin typeface="Arial" panose="020B0604020202020204"/>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处理流程</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2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的</a:t>
            </a: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优势</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应用</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33" name="CustomShape 3"/>
          <p:cNvSpPr/>
          <p:nvPr/>
        </p:nvSpPr>
        <p:spPr>
          <a:xfrm>
            <a:off x="629230" y="63883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a:t>
            </a:r>
            <a:endParaRPr lang="en-US" altLang="zh-CN"/>
          </a:p>
        </p:txBody>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19</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输入。已标注词性的文本集（D），知识库，实体层级类型（为知识库实体层级类型子集），关系类型集合（为知识库的实体关系类型子集）。</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生成。两个低维的向量空间（一个是实体的向量空间，一个关系向量空间），抽取的实体和关系。</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框架分解：</a:t>
            </a:r>
            <a:endParaRPr lang="zh-CN" altLang="en-US" sz="1800" b="0" strike="noStrike" spc="-1">
              <a:solidFill>
                <a:srgbClr val="000000"/>
              </a:solidFill>
              <a:uFill>
                <a:solidFill>
                  <a:srgbClr val="FFFFFF"/>
                </a:solidFill>
              </a:uFill>
              <a:latin typeface="Arial" panose="020B0604020202020204"/>
              <a:ea typeface="宋体" charset="0"/>
            </a:endParaRPr>
          </a:p>
          <a:p>
            <a:pPr marL="342900"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候选集生成</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检测文本集中的实体选项（Entity Mentions），记为m</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实体选项和知识库中的实体做映射关联</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把实体选项在知识库中的映射关联实体的类型作为实体选项的类型,记为Y</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同一个句中的实体选项对，将它们在知识库中的映射关联的实体对之间的所有关系类型作为这两个实体选项对的候选关系，候选关系记为 z</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71775" y="6374965"/>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20</a:t>
            </a:r>
            <a:endParaRPr lang="en-US" altLang="zh-CN"/>
          </a:p>
        </p:txBody>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联合训练实体和关系向量空间</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关系类型建模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联合模型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实体类型和关系类型推理预测</a:t>
            </a:r>
            <a:endParaRPr lang="en-US" b="0" strike="noStrike" spc="-1">
              <a:solidFill>
                <a:srgbClr val="000000"/>
              </a:solidFill>
              <a:uFill>
                <a:solidFill>
                  <a:srgbClr val="FFFFFF"/>
                </a:solidFill>
              </a:uFill>
              <a:latin typeface="Arial" panose="020B0604020202020204"/>
            </a:endParaRPr>
          </a:p>
          <a:p>
            <a:pPr indent="0">
              <a:lnSpc>
                <a:spcPct val="100000"/>
              </a:lnSpc>
              <a:buFont typeface="+mj-ea"/>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通过第二部分训练得到的两个向量空间，向量表示第一步中unlinkable的部分，通过最近邻查找，预测unlinkable部分的实体和关系类型。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知识图谱关键技术--知识融合</a:t>
            </a:r>
            <a:endParaRPr lang="en-US" sz="1800" b="0" strike="noStrike" spc="-1">
              <a:solidFill>
                <a:srgbClr val="000000"/>
              </a:solidFill>
              <a:uFill>
                <a:solidFill>
                  <a:srgbClr val="FFFFFF"/>
                </a:solidFill>
              </a:uFill>
              <a:latin typeface="Arial" panose="020B0604020202020204"/>
            </a:endParaRPr>
          </a:p>
        </p:txBody>
      </p:sp>
      <p:sp>
        <p:nvSpPr>
          <p:cNvPr id="15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21</a:t>
            </a:r>
            <a:endParaRPr lang="en-US" altLang="zh-CN"/>
          </a:p>
        </p:txBody>
      </p:sp>
      <p:sp>
        <p:nvSpPr>
          <p:cNvPr id="15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5" name="CustomShape 4"/>
          <p:cNvSpPr/>
          <p:nvPr/>
        </p:nvSpPr>
        <p:spPr>
          <a:xfrm>
            <a:off x="458470" y="1290320"/>
            <a:ext cx="8531225" cy="4989195"/>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1. 实体链接</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实体链接（Entity linking，EL），目的是将文本中的实体映射到给定的知识库（KB），建立之间的关系，增强对实体的语义理解。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基本思想：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首先根据给定的实体指称项，从知识库中选出一组候选实体对象，然后通过相似度计算将指称项链接到正确的实体对象。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53575C"/>
                </a:solidFill>
                <a:uFill>
                  <a:solidFill>
                    <a:srgbClr val="FFFFFF"/>
                  </a:solidFill>
                </a:uFill>
                <a:latin typeface="AR PL UKai CN" panose="02000503000000000000" charset="-122"/>
                <a:ea typeface="AR PL UKai CN" panose="02000503000000000000" charset="-122"/>
              </a:rPr>
              <a:t>1. 实体抽取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2. 候选集选取：在知识库中为该实体指称寻找一些可能成为该实体指称真正含义的实体。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3. 候选体实体排序：候选集确定后，并进行排序，达到实体消歧的目的。</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1" strike="noStrike" spc="-1">
                <a:solidFill>
                  <a:srgbClr val="FF0000"/>
                </a:solidFill>
                <a:uFill>
                  <a:solidFill>
                    <a:srgbClr val="FFFFFF"/>
                  </a:solidFill>
                </a:uFill>
                <a:latin typeface="DejaVu Sans" panose="020B0603030804020204"/>
                <a:ea typeface="AR PL UKai CN" panose="02000503000000000000" charset="-122"/>
              </a:rPr>
              <a:t>技术点：实体消歧、共指消解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知识合并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合并外部知识库，主要处理数据层和模式层的冲突</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合并关系数据库，有RDB2RDF等方法</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5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22</a:t>
            </a:r>
            <a:endParaRPr lang="en-US" altLang="zh-CN"/>
          </a:p>
        </p:txBody>
      </p:sp>
      <p:sp>
        <p:nvSpPr>
          <p:cNvPr id="15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9" name="CustomShape 4"/>
          <p:cNvSpPr/>
          <p:nvPr/>
        </p:nvSpPr>
        <p:spPr>
          <a:xfrm>
            <a:off x="302895" y="1265555"/>
            <a:ext cx="8531225" cy="5034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本体构建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本体编辑软件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自动化构建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实体并列关系相似度计算</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中国科学院大学、清华大学</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、计算机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实体上下位关系抽取，生成本体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学校分为一类，计算机为一类</a:t>
            </a:r>
            <a:endParaRPr lang="en-US" sz="1800" b="0" strike="noStrike" spc="-1">
              <a:solidFill>
                <a:srgbClr val="000000"/>
              </a:solidFill>
              <a:uFill>
                <a:solidFill>
                  <a:srgbClr val="FFFFFF"/>
                </a:solidFill>
              </a:uFill>
              <a:latin typeface="Arial" panose="020B0604020202020204"/>
            </a:endParaRPr>
          </a:p>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实体间的推理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属性值间的推理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本体的概念层次关系间的推理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主要方法：逻辑推理、基于图的推理、基于深度学习的推理</a:t>
            </a:r>
            <a:endParaRPr lang="en-US" sz="1800" b="0" strike="noStrike" spc="-1">
              <a:solidFill>
                <a:srgbClr val="000000"/>
              </a:solidFill>
              <a:uFill>
                <a:solidFill>
                  <a:srgbClr val="FFFFFF"/>
                </a:solidFill>
              </a:uFill>
              <a:latin typeface="Arial" panose="020B0604020202020204"/>
            </a:endParaRPr>
          </a:p>
        </p:txBody>
      </p:sp>
      <p:sp>
        <p:nvSpPr>
          <p:cNvPr id="160" name="CustomShape 5"/>
          <p:cNvSpPr/>
          <p:nvPr/>
        </p:nvSpPr>
        <p:spPr>
          <a:xfrm>
            <a:off x="89928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a:t>
            </a:r>
            <a:endParaRPr lang="en-US" sz="1800" b="0" strike="noStrike" spc="-1">
              <a:solidFill>
                <a:srgbClr val="000000"/>
              </a:solidFill>
              <a:uFill>
                <a:solidFill>
                  <a:srgbClr val="FFFFFF"/>
                </a:solidFill>
              </a:uFill>
              <a:latin typeface="Arial" panose="020B0604020202020204"/>
            </a:endParaRPr>
          </a:p>
        </p:txBody>
      </p:sp>
      <p:sp>
        <p:nvSpPr>
          <p:cNvPr id="161" name="CustomShape 6"/>
          <p:cNvSpPr/>
          <p:nvPr/>
        </p:nvSpPr>
        <p:spPr>
          <a:xfrm>
            <a:off x="111564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2" name="CustomShape 7"/>
          <p:cNvSpPr/>
          <p:nvPr/>
        </p:nvSpPr>
        <p:spPr>
          <a:xfrm>
            <a:off x="1348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3" name="CustomShape 8"/>
          <p:cNvSpPr/>
          <p:nvPr/>
        </p:nvSpPr>
        <p:spPr>
          <a:xfrm>
            <a:off x="1852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4" name="CustomShape 9"/>
          <p:cNvSpPr/>
          <p:nvPr/>
        </p:nvSpPr>
        <p:spPr>
          <a:xfrm>
            <a:off x="206892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5" name="CustomShape 10"/>
          <p:cNvSpPr/>
          <p:nvPr/>
        </p:nvSpPr>
        <p:spPr>
          <a:xfrm>
            <a:off x="2301120" y="450900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C</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6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23</a:t>
            </a:r>
            <a:endParaRPr lang="en-US" altLang="zh-CN"/>
          </a:p>
        </p:txBody>
      </p:sp>
      <p:sp>
        <p:nvSpPr>
          <p:cNvPr id="16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69" name="CustomShape 4"/>
          <p:cNvSpPr/>
          <p:nvPr/>
        </p:nvSpPr>
        <p:spPr>
          <a:xfrm>
            <a:off x="458640" y="1290240"/>
            <a:ext cx="8531280" cy="5028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质量评估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对知识的可信度进行量化，通过舍弃置信度较低的知识来保障知识库的质量。</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从逻辑上看，知识库的更新包括</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概念层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的更新和</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数据层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更新方式：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全面更新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指以更新后的全部数据为输入，从零开始构建知识图谱。这种方法比较简单，但资源消耗大，而且需要耗费大量人力资源进行系统维护。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增量更新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以当前新增数据为输入，向现有知识图谱中添加新增知识。这种方式资源消耗小，但目前仍需要大量人工干预（定义规则等），因此实施起来十分困难。</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1" name="CustomShape 2"/>
          <p:cNvSpPr/>
          <p:nvPr/>
        </p:nvSpPr>
        <p:spPr>
          <a:xfrm>
            <a:off x="612720" y="6385125"/>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24</a:t>
            </a:r>
            <a:endParaRPr lang="en-US" altLang="zh-CN"/>
          </a:p>
        </p:txBody>
      </p:sp>
      <p:sp>
        <p:nvSpPr>
          <p:cNvPr id="17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3" name="CustomShape 4"/>
          <p:cNvSpPr/>
          <p:nvPr/>
        </p:nvSpPr>
        <p:spPr>
          <a:xfrm>
            <a:off x="458640" y="1290240"/>
            <a:ext cx="8531280" cy="47847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基于RDF存储：如Virtuoso</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基于图数据库存储：查询较高效，如</a:t>
            </a: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neo4j</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205230" y="4337050"/>
            <a:ext cx="6290945" cy="1737995"/>
          </a:xfrm>
          <a:prstGeom prst="rect">
            <a:avLst/>
          </a:prstGeom>
        </p:spPr>
      </p:pic>
      <p:pic>
        <p:nvPicPr>
          <p:cNvPr id="3" name="图片 2"/>
          <p:cNvPicPr>
            <a:picLocks noChangeAspect="1"/>
          </p:cNvPicPr>
          <p:nvPr/>
        </p:nvPicPr>
        <p:blipFill>
          <a:blip r:embed="rId2"/>
          <a:stretch>
            <a:fillRect/>
          </a:stretch>
        </p:blipFill>
        <p:spPr>
          <a:xfrm>
            <a:off x="1251585" y="2015490"/>
            <a:ext cx="6244590" cy="18186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25</a:t>
            </a:r>
            <a:endParaRPr lang="en-US" altLang="zh-CN"/>
          </a:p>
        </p:txBody>
      </p:sp>
      <p:sp>
        <p:nvSpPr>
          <p:cNvPr id="17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9" name="CustomShape 4"/>
          <p:cNvSpPr/>
          <p:nvPr/>
        </p:nvSpPr>
        <p:spPr>
          <a:xfrm>
            <a:off x="402480" y="1252080"/>
            <a:ext cx="8531280" cy="4021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知识图谱可视化常用工具</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ECharts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百度开源工具，API封装完善，简单好用，易上手，但不支持事件处理。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Cytoscape.js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针对图形和网络，事件交互性的支持不错，同样易上手。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D3.js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使用门槛较高，但支持事件处理器，D3的开销极小，支持大型数据集和交互动画的动态行为，支持图形丰富。</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知识图谱关键技术总结</a:t>
            </a:r>
            <a:endParaRPr lang="en-US" sz="1800" b="0" strike="noStrike" spc="-1">
              <a:solidFill>
                <a:srgbClr val="000000"/>
              </a:solidFill>
              <a:uFill>
                <a:solidFill>
                  <a:srgbClr val="FFFFFF"/>
                </a:solidFill>
              </a:uFill>
              <a:latin typeface="Arial" panose="020B0604020202020204"/>
            </a:endParaRPr>
          </a:p>
        </p:txBody>
      </p:sp>
      <p:sp>
        <p:nvSpPr>
          <p:cNvPr id="18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26</a:t>
            </a:r>
            <a:endParaRPr lang="en-US" altLang="zh-CN"/>
          </a:p>
        </p:txBody>
      </p:sp>
      <p:sp>
        <p:nvSpPr>
          <p:cNvPr id="18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3" name="CustomShape 4"/>
          <p:cNvSpPr/>
          <p:nvPr/>
        </p:nvSpPr>
        <p:spPr>
          <a:xfrm>
            <a:off x="384120" y="1169640"/>
            <a:ext cx="8531280" cy="1735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知识融合</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知识加工</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知识可视化</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85"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27</a:t>
            </a:r>
            <a:endParaRPr lang="en-US" altLang="zh-CN"/>
          </a:p>
        </p:txBody>
      </p:sp>
      <p:sp>
        <p:nvSpPr>
          <p:cNvPr id="186"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7"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88" name="CustomShape 5"/>
          <p:cNvSpPr/>
          <p:nvPr/>
        </p:nvSpPr>
        <p:spPr>
          <a:xfrm>
            <a:off x="485640" y="1270800"/>
            <a:ext cx="8172360" cy="4358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定义：</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事理图谱（Event Evolutionary Graph，EEG）中的事件用抽象、泛化、语义完备的谓词短语来表示，其中含有事件触发词，以及其他必需的成分来保持该事件的语义完备性。</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事理图谱与知识图谱的对比</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89" name="Table 6"/>
          <p:cNvGraphicFramePr/>
          <p:nvPr/>
        </p:nvGraphicFramePr>
        <p:xfrm>
          <a:off x="1044000" y="3197880"/>
          <a:ext cx="7105650" cy="2407285"/>
        </p:xfrm>
        <a:graphic>
          <a:graphicData uri="http://schemas.openxmlformats.org/drawingml/2006/table">
            <a:tbl>
              <a:tblPr/>
              <a:tblGrid>
                <a:gridCol w="2368550"/>
                <a:gridCol w="2368550"/>
                <a:gridCol w="2368550"/>
              </a:tblGrid>
              <a:tr h="384175">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知识图谱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432435">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研究对象</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事件</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实体</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432435">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组织形式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57912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主要知识内容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事件间存在</a:t>
                      </a:r>
                      <a:r>
                        <a:rPr lang="en-US" sz="1600" b="1" strike="noStrike" spc="-1">
                          <a:solidFill>
                            <a:srgbClr val="77933C"/>
                          </a:solidFill>
                          <a:uFill>
                            <a:solidFill>
                              <a:srgbClr val="FFFFFF"/>
                            </a:solidFill>
                          </a:uFill>
                          <a:latin typeface="AR PL UMing CN" panose="020B0309010101010101" charset="-122"/>
                          <a:ea typeface="AR PL UMing CN" panose="020B0309010101010101" charset="-122"/>
                        </a:rPr>
                        <a:t>顺承、因果、转移概率</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信息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实体属性和关系、实体上下位信息等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57912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知识特点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事件间演化规律的可能性度量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追求客观真实性</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28</a:t>
            </a:r>
            <a:endParaRPr lang="en-US" altLang="zh-CN"/>
          </a:p>
        </p:txBody>
      </p:sp>
      <p:sp>
        <p:nvSpPr>
          <p:cNvPr id="19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93"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94" name="CustomShape 5"/>
          <p:cNvSpPr/>
          <p:nvPr/>
        </p:nvSpPr>
        <p:spPr>
          <a:xfrm>
            <a:off x="302400" y="1270800"/>
            <a:ext cx="8172360" cy="3870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事理图谱的基本类型</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95" name="Table 6"/>
          <p:cNvGraphicFramePr/>
          <p:nvPr/>
        </p:nvGraphicFramePr>
        <p:xfrm>
          <a:off x="342360" y="2115720"/>
          <a:ext cx="8434705" cy="3364865"/>
        </p:xfrm>
        <a:graphic>
          <a:graphicData uri="http://schemas.openxmlformats.org/drawingml/2006/table">
            <a:tbl>
              <a:tblPr/>
              <a:tblGrid>
                <a:gridCol w="819785"/>
                <a:gridCol w="2056765"/>
                <a:gridCol w="1136015"/>
                <a:gridCol w="1265555"/>
                <a:gridCol w="1564640"/>
                <a:gridCol w="1591945"/>
              </a:tblGrid>
              <a:tr h="647700">
                <a:tc>
                  <a:txBody>
                    <a:bodyPr/>
                    <a:p>
                      <a:pPr algn="ctr">
                        <a:lnSpc>
                          <a:spcPct val="100000"/>
                        </a:lnSpc>
                      </a:pPr>
                      <a:r>
                        <a:rPr lang="en-US" sz="1800" b="1" strike="noStrike" spc="-1">
                          <a:solidFill>
                            <a:srgbClr val="FFFFFF"/>
                          </a:solidFill>
                          <a:uFill>
                            <a:solidFill>
                              <a:srgbClr val="FFFFFF"/>
                            </a:solidFill>
                          </a:uFill>
                          <a:latin typeface="Arial" panose="020B0604020202020204"/>
                        </a:rPr>
                        <a:t>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含义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形式化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事件应用</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图谱场景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举例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46430">
                <a:tc>
                  <a:txBody>
                    <a:bodyPr/>
                    <a:p>
                      <a:pPr algn="ctr">
                        <a:lnSpc>
                          <a:spcPct val="100000"/>
                        </a:lnSpc>
                      </a:pPr>
                      <a:r>
                        <a:rPr lang="en-US" sz="1200" b="0" strike="noStrike" spc="-1">
                          <a:solidFill>
                            <a:srgbClr val="000000"/>
                          </a:solidFill>
                          <a:uFill>
                            <a:solidFill>
                              <a:srgbClr val="FFFFFF"/>
                            </a:solidFill>
                          </a:uFill>
                          <a:latin typeface="Arial" panose="020B0604020202020204"/>
                        </a:rPr>
                        <a:t>因果事件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某一事件导致某一事件发生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导致B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执果索因，执因索果</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地震，房屋倒塌&gt;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776605">
                <a:tc>
                  <a:txBody>
                    <a:bodyPr/>
                    <a:p>
                      <a:pPr algn="ctr">
                        <a:lnSpc>
                          <a:spcPct val="100000"/>
                        </a:lnSpc>
                      </a:pPr>
                      <a:r>
                        <a:rPr lang="en-US" sz="1200" b="0" strike="noStrike" spc="-1">
                          <a:solidFill>
                            <a:srgbClr val="000000"/>
                          </a:solidFill>
                          <a:uFill>
                            <a:solidFill>
                              <a:srgbClr val="FFFFFF"/>
                            </a:solidFill>
                          </a:uFill>
                          <a:latin typeface="Arial" panose="020B0604020202020204"/>
                        </a:rPr>
                        <a:t>条件事件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某事件条件下另一事件发生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如果A</a:t>
                      </a:r>
                      <a:r>
                        <a:rPr lang="en-US" sz="1200" b="0" strike="noStrike" spc="-1">
                          <a:solidFill>
                            <a:srgbClr val="000000"/>
                          </a:solidFill>
                          <a:uFill>
                            <a:solidFill>
                              <a:srgbClr val="FFFFFF"/>
                            </a:solidFill>
                          </a:uFill>
                          <a:latin typeface="Arial" panose="020B0604020202020204"/>
                          <a:ea typeface="宋体"/>
                        </a:rPr>
                        <a:t>那么B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ea typeface="宋体"/>
                        </a:rPr>
                        <a:t>时机判定</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物美价廉，顾客多&gt;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47065">
                <a:tc>
                  <a:txBody>
                    <a:bodyPr/>
                    <a:p>
                      <a:pPr algn="ctr">
                        <a:lnSpc>
                          <a:spcPct val="100000"/>
                        </a:lnSpc>
                      </a:pPr>
                      <a:r>
                        <a:rPr lang="en-US" sz="1200" b="0" strike="noStrike" spc="-1">
                          <a:solidFill>
                            <a:srgbClr val="000000"/>
                          </a:solidFill>
                          <a:uFill>
                            <a:solidFill>
                              <a:srgbClr val="FFFFFF"/>
                            </a:solidFill>
                          </a:uFill>
                          <a:latin typeface="Arial" panose="020B0604020202020204"/>
                        </a:rPr>
                        <a:t>反转事件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某事件与另一事件形成对立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虽然A</a:t>
                      </a:r>
                      <a:r>
                        <a:rPr lang="en-US" sz="1200" b="0" strike="noStrike" spc="-1">
                          <a:solidFill>
                            <a:srgbClr val="000000"/>
                          </a:solidFill>
                          <a:uFill>
                            <a:solidFill>
                              <a:srgbClr val="FFFFFF"/>
                            </a:solidFill>
                          </a:uFill>
                          <a:latin typeface="Arial" panose="020B0604020202020204"/>
                          <a:ea typeface="宋体"/>
                        </a:rPr>
                        <a:t>但是B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预测不测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反面教材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&lt;起步晚,发展快&gt;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47065">
                <a:tc>
                  <a:txBody>
                    <a:bodyPr/>
                    <a:p>
                      <a:pPr algn="ctr">
                        <a:lnSpc>
                          <a:spcPct val="100000"/>
                        </a:lnSpc>
                      </a:pPr>
                      <a:r>
                        <a:rPr lang="en-US" sz="1200" b="0" strike="noStrike" spc="-1">
                          <a:solidFill>
                            <a:srgbClr val="000000"/>
                          </a:solidFill>
                          <a:uFill>
                            <a:solidFill>
                              <a:srgbClr val="FFFFFF"/>
                            </a:solidFill>
                          </a:uFill>
                          <a:latin typeface="Arial" panose="020B0604020202020204"/>
                        </a:rPr>
                        <a:t>顺承事件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某事件紧接着另一事件发生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接着B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事件演化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未来事件推理</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&lt;去旅游,买火车票&gt;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96" name="CustomShape 7"/>
          <p:cNvSpPr/>
          <p:nvPr/>
        </p:nvSpPr>
        <p:spPr>
          <a:xfrm>
            <a:off x="5139720" y="6375240"/>
            <a:ext cx="3745440" cy="2271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900" b="0" strike="noStrike" spc="-1">
                <a:solidFill>
                  <a:srgbClr val="000000"/>
                </a:solidFill>
                <a:uFill>
                  <a:solidFill>
                    <a:srgbClr val="FFFFFF"/>
                  </a:solidFill>
                </a:uFill>
                <a:latin typeface="Arial" panose="020B0604020202020204"/>
                <a:ea typeface="DejaVu Sans" panose="020B0603030804020204"/>
              </a:rPr>
              <a:t>【学习资源】</a:t>
            </a:r>
            <a:r>
              <a:rPr lang="en-US" sz="900" b="0" u="sng" strike="noStrike" spc="-1">
                <a:solidFill>
                  <a:srgbClr val="0000FF"/>
                </a:solidFill>
                <a:uFill>
                  <a:solidFill>
                    <a:srgbClr val="FFFFFF"/>
                  </a:solidFill>
                </a:uFill>
                <a:latin typeface="Arial" panose="020B0604020202020204"/>
                <a:ea typeface="DejaVu Sans" panose="020B0603030804020204"/>
                <a:hlinkClick r:id="rId1"/>
              </a:rPr>
              <a:t>https://github.com/liuhuanyong/ComplexEventExtraction</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4000" b="0" strike="noStrike" spc="-1">
                <a:solidFill>
                  <a:srgbClr val="002060"/>
                </a:solidFill>
                <a:uFill>
                  <a:solidFill>
                    <a:srgbClr val="FFFFFF"/>
                  </a:solidFill>
                </a:uFill>
                <a:latin typeface="黑体"/>
                <a:ea typeface="宋体" charset="0"/>
              </a:rPr>
              <a:t>知识图谱</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18440" lvl="1" indent="0">
              <a:lnSpc>
                <a:spcPct val="100000"/>
              </a:lnSpc>
              <a:buClr>
                <a:srgbClr val="000000"/>
              </a:buClr>
              <a:buSzPct val="45000"/>
              <a:buFont typeface="Wingdings" panose="05000000000000000000" pitchFamily="2" charset="2"/>
              <a:buNone/>
            </a:pPr>
            <a:endParaRPr lang="zh-CN" altLang="en-US" sz="3600" b="0" strike="noStrike" spc="-1">
              <a:solidFill>
                <a:srgbClr val="000000"/>
              </a:solidFill>
              <a:uFill>
                <a:solidFill>
                  <a:srgbClr val="FFFFFF"/>
                </a:solidFill>
              </a:uFill>
              <a:latin typeface="AR PL UKai CN" panose="02000503000000000000" charset="-122"/>
              <a:ea typeface="宋体" charset="0"/>
            </a:endParaRPr>
          </a:p>
          <a:p>
            <a:pPr marL="218440" lvl="1" indent="0">
              <a:lnSpc>
                <a:spcPct val="100000"/>
              </a:lnSpc>
              <a:buClr>
                <a:srgbClr val="000000"/>
              </a:buClr>
              <a:buSzPct val="45000"/>
              <a:buFont typeface="Wingdings" panose="05000000000000000000" pitchFamily="2" charset="2"/>
              <a:buNone/>
            </a:pPr>
            <a:endParaRPr lang="zh-CN" altLang="en-US" sz="2600" b="0" strike="noStrike" spc="-1">
              <a:solidFill>
                <a:srgbClr val="000000"/>
              </a:solidFill>
              <a:uFill>
                <a:solidFill>
                  <a:srgbClr val="FFFFFF"/>
                </a:solidFill>
              </a:uFill>
              <a:latin typeface="AR PL UKai CN" panose="02000503000000000000" charset="-122"/>
              <a:ea typeface="宋体" charset="0"/>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a:t>
            </a:r>
            <a:endParaRPr lang="en-US" altLang="zh-CN"/>
          </a:p>
        </p:txBody>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pic>
        <p:nvPicPr>
          <p:cNvPr id="2" name="图片 1" descr="知识图谱"/>
          <p:cNvPicPr>
            <a:picLocks noChangeAspect="1"/>
          </p:cNvPicPr>
          <p:nvPr/>
        </p:nvPicPr>
        <p:blipFill>
          <a:blip r:embed="rId1"/>
          <a:stretch>
            <a:fillRect/>
          </a:stretch>
        </p:blipFill>
        <p:spPr>
          <a:xfrm>
            <a:off x="2214880" y="2510155"/>
            <a:ext cx="5067935" cy="2315210"/>
          </a:xfrm>
          <a:prstGeom prst="rect">
            <a:avLst/>
          </a:prstGeom>
          <a:ln w="12700">
            <a:solidFill>
              <a:schemeClr val="accent4"/>
            </a:solidFill>
          </a:ln>
        </p:spPr>
      </p:pic>
      <p:sp>
        <p:nvSpPr>
          <p:cNvPr id="3" name="文本框 2"/>
          <p:cNvSpPr txBox="1"/>
          <p:nvPr/>
        </p:nvSpPr>
        <p:spPr>
          <a:xfrm>
            <a:off x="3232150" y="1667510"/>
            <a:ext cx="3032760" cy="521970"/>
          </a:xfrm>
          <a:prstGeom prst="rect">
            <a:avLst/>
          </a:prstGeom>
          <a:noFill/>
        </p:spPr>
        <p:txBody>
          <a:bodyPr wrap="none" rtlCol="0">
            <a:spAutoFit/>
          </a:bodyPr>
          <a:p>
            <a:r>
              <a:rPr lang="zh-CN" altLang="en-US" sz="2800" b="1">
                <a:latin typeface="AR PL UKai CN" panose="02000503000000000000" charset="-122"/>
                <a:ea typeface="AR PL UKai CN" panose="02000503000000000000" charset="-122"/>
              </a:rPr>
              <a:t>知识图谱基本组成</a:t>
            </a:r>
            <a:endParaRPr lang="zh-CN" altLang="en-US" sz="2800" b="1">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29</a:t>
            </a:r>
            <a:endParaRPr lang="en-US" altLang="zh-CN"/>
          </a:p>
        </p:txBody>
      </p:sp>
      <p:sp>
        <p:nvSpPr>
          <p:cNvPr id="19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1" name="CustomShape 5"/>
          <p:cNvSpPr/>
          <p:nvPr/>
        </p:nvSpPr>
        <p:spPr>
          <a:xfrm>
            <a:off x="302400" y="1270800"/>
            <a:ext cx="8172360" cy="2651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事理图谱的构建流程</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语料收集---文本预处理---关系识别---关系节点抽取--事件表征</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30</a:t>
            </a:r>
            <a:endParaRPr lang="en-US" altLang="zh-CN"/>
          </a:p>
        </p:txBody>
      </p:sp>
      <p:sp>
        <p:nvSpPr>
          <p:cNvPr id="20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6" name="CustomShape 5"/>
          <p:cNvSpPr/>
          <p:nvPr/>
        </p:nvSpPr>
        <p:spPr>
          <a:xfrm>
            <a:off x="445680" y="1127160"/>
            <a:ext cx="8172360" cy="4907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800" b="1" strike="noStrike" spc="-1">
                <a:solidFill>
                  <a:srgbClr val="000000"/>
                </a:solidFill>
                <a:uFill>
                  <a:solidFill>
                    <a:srgbClr val="FFFFFF"/>
                  </a:solidFill>
                </a:uFill>
                <a:latin typeface="AR PL UMing CN" panose="020B0309010101010101" charset="-122"/>
                <a:ea typeface="AR PL UMing CN" panose="020B0309010101010101" charset="-122"/>
              </a:rPr>
              <a:t>事理图谱构建的主要研究方向</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事件抽取基本任务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事件触发词检测 Event (trigger) detection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事件触发词分类 Event trigger typing （一般和detection一起做，归结为detection的一部分）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事件元素识别 Event Argument Identification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事件元素角色识别 Event Argument Role Identification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模式匹配方法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人工定义模板：词汇-语义模式、词汇-语法模式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机器学习方法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基于事件元素驱动、基于事件触发词驱动、基于事件实例驱动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混合事件抽取方法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模式匹配：事件识别+机器学习：事件分类</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31</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通过使用动态多池卷积神经网络自动学习特征来实现多类分类。</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词汇层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线索（lexical-level clues）问题，介绍了一种词编码（word-representation）方法。</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句子层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线索（sentence-level clues）问题，发明了一种动态多池化CNN方法。根据触发词以及参数词返回句子中每一部分的最大值。</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49580" y="3815080"/>
            <a:ext cx="8468995" cy="1753235"/>
          </a:xfrm>
          <a:prstGeom prst="rect">
            <a:avLst/>
          </a:prstGeom>
          <a:noFill/>
        </p:spPr>
        <p:txBody>
          <a:bodyPr wrap="square" rtlCol="0">
            <a:spAutoFit/>
          </a:bodyPr>
          <a:p>
            <a:pPr indent="0" algn="l">
              <a:lnSpc>
                <a:spcPct val="100000"/>
              </a:lnSpc>
              <a:buFont typeface="Arial" panose="020B0604020202020204" pitchFamily="34" charset="0"/>
              <a:buNone/>
            </a:pPr>
            <a:r>
              <a:rPr lang="zh-CN" altLang="en-US" b="1"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步骤：</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词嵌入表示。</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词汇级的特征表示。直接用词向量来发现词汇线索。</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句子级的特征抽取。提出DMCNN来学习句子中组成语义特征。</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论元分类输出。自动学习词汇和句子级特征全部串联成一个向量F=[L,P]，为每一个论元候选角色计算置信度值。</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32</a:t>
            </a:r>
            <a:endParaRPr lang="en-US" altLang="zh-CN"/>
          </a:p>
        </p:txBody>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1725930" y="2159000"/>
            <a:ext cx="5692775" cy="2540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33</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Exploiting Argument Information to Improve Event Detection via Supervised Attention Mechanisms.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[Shulin Liu.etc，2017</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ACL</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UCAS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  </a:t>
            </a:r>
            <a:endParaRPr lang="en-US" spc="-1">
              <a:solidFill>
                <a:srgbClr val="FF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利用Argument信息以及Attention机制提升事件检测的效果</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56175" y="2456815"/>
            <a:ext cx="4152900" cy="3762375"/>
          </a:xfrm>
          <a:prstGeom prst="rect">
            <a:avLst/>
          </a:prstGeom>
        </p:spPr>
      </p:pic>
      <p:sp>
        <p:nvSpPr>
          <p:cNvPr id="3" name="文本框 2"/>
          <p:cNvSpPr txBox="1"/>
          <p:nvPr/>
        </p:nvSpPr>
        <p:spPr>
          <a:xfrm>
            <a:off x="612775" y="2385060"/>
            <a:ext cx="4343400" cy="3476625"/>
          </a:xfrm>
          <a:prstGeom prst="rect">
            <a:avLst/>
          </a:prstGeom>
          <a:noFill/>
        </p:spPr>
        <p:txBody>
          <a:bodyPr wrap="square" rtlCol="0">
            <a:spAutoFit/>
          </a:bodyPr>
          <a:p>
            <a:r>
              <a:rPr lang="zh-CN" altLang="en-US" sz="2000" b="1">
                <a:latin typeface="AR PL UKai CN" panose="02000503000000000000" charset="-122"/>
                <a:ea typeface="AR PL UKai CN" panose="02000503000000000000" charset="-122"/>
              </a:rPr>
              <a:t>主要思想：</a:t>
            </a:r>
            <a:endParaRPr lang="zh-CN" altLang="en-US"/>
          </a:p>
          <a:p>
            <a:r>
              <a:rPr lang="zh-CN" altLang="en-US">
                <a:latin typeface="AR PL UKai CN" panose="02000503000000000000" charset="-122"/>
                <a:ea typeface="AR PL UKai CN" panose="02000503000000000000" charset="-122"/>
                <a:cs typeface="AR PL UKai CN" panose="02000503000000000000" charset="-122"/>
              </a:rPr>
              <a:t>利用Argument信息对Trigger的识别和分类用。有监督的注意力机制。</a:t>
            </a:r>
            <a:endParaRPr lang="zh-CN" altLang="en-US">
              <a:latin typeface="AR PL UKai CN" panose="02000503000000000000" charset="-122"/>
              <a:ea typeface="AR PL UKai CN" panose="02000503000000000000" charset="-122"/>
              <a:cs typeface="AR PL UKai CN" panose="02000503000000000000" charset="-122"/>
            </a:endParaRPr>
          </a:p>
          <a:p>
            <a:r>
              <a:rPr lang="zh-CN" altLang="en-US" sz="2000" b="1">
                <a:latin typeface="AR PL UKai CN" panose="02000503000000000000" charset="-122"/>
                <a:ea typeface="AR PL UKai CN" panose="02000503000000000000" charset="-122"/>
                <a:cs typeface="AR PL UKai CN" panose="02000503000000000000" charset="-122"/>
              </a:rPr>
              <a:t>步骤：</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Context Representation Learning (CRL)。</a:t>
            </a:r>
            <a:r>
              <a:rPr>
                <a:latin typeface="AR PL UKai CN" panose="02000503000000000000" charset="-122"/>
                <a:ea typeface="AR PL UKai CN" panose="02000503000000000000" charset="-122"/>
                <a:cs typeface="AR PL UKai CN" panose="02000503000000000000" charset="-122"/>
              </a:rPr>
              <a:t>在Trigger Candidate向量化表示的基础上，利用有监督的注意力机制进一步提取其中的有效信息</a:t>
            </a:r>
            <a:endParaRPr>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startAt="2"/>
            </a:pPr>
            <a:r>
              <a:rPr lang="zh-CN" altLang="en-US">
                <a:latin typeface="AR PL UKai CN" panose="02000503000000000000" charset="-122"/>
                <a:ea typeface="AR PL UKai CN" panose="02000503000000000000" charset="-122"/>
                <a:cs typeface="AR PL UKai CN" panose="02000503000000000000" charset="-122"/>
              </a:rPr>
              <a:t> Event Detector。</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输入层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一个隐含层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一个Softmax层</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34</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pc="-1">
                <a:solidFill>
                  <a:srgbClr val="FF0000"/>
                </a:solidFill>
                <a:uFill>
                  <a:solidFill>
                    <a:srgbClr val="FFFFFF"/>
                  </a:solidFill>
                </a:uFill>
                <a:latin typeface="AR PL UKai CN" panose="02000503000000000000" charset="-122"/>
                <a:ea typeface="AR PL UKai CN" panose="02000503000000000000" charset="-122"/>
                <a:sym typeface="+mn-ea"/>
              </a:rPr>
              <a:t>Imitation Learning和GAN在事件抽取中的应用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Joint Entity and Event Extraction with Generative Adversarial Imitation Learning </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[T Zhang, H Ji, etc.2018]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（基于生成对抗迁移学习的事件抽取）</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altLang="zh-CN" b="1" spc="-1">
                <a:solidFill>
                  <a:schemeClr val="accent2"/>
                </a:solidFill>
                <a:uFill>
                  <a:solidFill>
                    <a:srgbClr val="FFFFFF"/>
                  </a:solidFill>
                </a:uFill>
                <a:latin typeface="AR PL UKai CN" panose="02000503000000000000" charset="-122"/>
                <a:ea typeface="AR PL UKai CN" panose="02000503000000000000" charset="-122"/>
                <a:sym typeface="+mn-ea"/>
              </a:rPr>
              <a:t>(</a:t>
            </a:r>
            <a:r>
              <a:rPr lang="zh-CN" altLang="en-US" b="1" spc="-1">
                <a:solidFill>
                  <a:schemeClr val="accent2"/>
                </a:solidFill>
                <a:uFill>
                  <a:solidFill>
                    <a:srgbClr val="FFFFFF"/>
                  </a:solidFill>
                </a:uFill>
                <a:latin typeface="AR PL UKai CN" panose="02000503000000000000" charset="-122"/>
                <a:ea typeface="AR PL UKai CN" panose="02000503000000000000" charset="-122"/>
                <a:sym typeface="+mn-ea"/>
              </a:rPr>
              <a:t>有启发性的一篇论文）</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    将 </a:t>
            </a:r>
            <a:r>
              <a:rPr lang="en-US" sz="1600" b="0" strike="noStrike" spc="-1">
                <a:solidFill>
                  <a:schemeClr val="accent2"/>
                </a:solidFill>
                <a:uFill>
                  <a:solidFill>
                    <a:srgbClr val="FFFFFF"/>
                  </a:solidFill>
                </a:uFill>
                <a:latin typeface="AR PL UKai CN" panose="02000503000000000000" charset="-122"/>
                <a:ea typeface="AR PL UKai CN" panose="02000503000000000000" charset="-122"/>
              </a:rPr>
              <a:t>IE 任务</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中的两种 entity extraction 和 event extraction 结合起来，提出一种端到端的基于模仿学习( imitation learning ) 的联合实体和事件抽取模型，同时为抽取出的实体打上 argument role 的分类标签。并且在训练过程中使用了</a:t>
            </a:r>
            <a:r>
              <a:rPr lang="en-US" sz="1600" b="1" strike="noStrike" spc="-1">
                <a:solidFill>
                  <a:schemeClr val="accent2"/>
                </a:solidFill>
                <a:uFill>
                  <a:solidFill>
                    <a:srgbClr val="FFFFFF"/>
                  </a:solidFill>
                </a:uFill>
                <a:latin typeface="AR PL UKai CN" panose="02000503000000000000" charset="-122"/>
                <a:ea typeface="AR PL UKai CN" panose="02000503000000000000" charset="-122"/>
              </a:rPr>
              <a:t>逆强化学习</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方法 ( inverse reinforcement learning ) 来提高模型的能力</a:t>
            </a:r>
            <a:r>
              <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graphicFrame>
        <p:nvGraphicFramePr>
          <p:cNvPr id="2" name="图示 1"/>
          <p:cNvGraphicFramePr/>
          <p:nvPr/>
        </p:nvGraphicFramePr>
        <p:xfrm>
          <a:off x="2829560" y="3719195"/>
          <a:ext cx="2905760" cy="22923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35</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使用模仿学习的思想用 Q-Learning 来做序列标记任务，找出哪些 word 是 entity 哪些是 trigger 。之后用用 policy gradient 来做事件对应 argument role 的判定，在训练过程中 extractor 的 reward 是由 GAN 来动态评估的。</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3" name="图片 2"/>
          <p:cNvPicPr>
            <a:picLocks noChangeAspect="1"/>
          </p:cNvPicPr>
          <p:nvPr/>
        </p:nvPicPr>
        <p:blipFill>
          <a:blip r:embed="rId1"/>
          <a:stretch>
            <a:fillRect/>
          </a:stretch>
        </p:blipFill>
        <p:spPr>
          <a:xfrm>
            <a:off x="1115695" y="2760345"/>
            <a:ext cx="6774180" cy="239966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36</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IRL 的引入原因: 实际任务中设计 reward 很困难，从认了专家提供的ground-truth 去反推 reward 有利于该问题。于是，对于给定状态空间 S，动作空间 A, 并且给定决策轨迹数据集 π，每个 π 由一个 s 和 a 的序列集合组成。</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2" name="图片 1"/>
          <p:cNvPicPr>
            <a:picLocks noChangeAspect="1"/>
          </p:cNvPicPr>
          <p:nvPr/>
        </p:nvPicPr>
        <p:blipFill>
          <a:blip r:embed="rId1"/>
          <a:stretch>
            <a:fillRect/>
          </a:stretch>
        </p:blipFill>
        <p:spPr>
          <a:xfrm>
            <a:off x="462915" y="2646045"/>
            <a:ext cx="4591050" cy="3298825"/>
          </a:xfrm>
          <a:prstGeom prst="rect">
            <a:avLst/>
          </a:prstGeom>
        </p:spPr>
      </p:pic>
      <p:sp>
        <p:nvSpPr>
          <p:cNvPr id="4" name="文本框 3"/>
          <p:cNvSpPr txBox="1"/>
          <p:nvPr/>
        </p:nvSpPr>
        <p:spPr>
          <a:xfrm>
            <a:off x="5053965" y="2449195"/>
            <a:ext cx="401320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cs typeface="AR PL UKai CN" panose="02000503000000000000" charset="-122"/>
              </a:rPr>
              <a:t>作者使用 Bi-LSTM 做context embeddings，然后输入到 forward LSTM 和全连接层去产生预测结果到 </a:t>
            </a:r>
            <a:r>
              <a:rPr lang="zh-CN" altLang="en-US">
                <a:solidFill>
                  <a:schemeClr val="accent2"/>
                </a:solidFill>
                <a:latin typeface="AR PL UKai CN" panose="02000503000000000000" charset="-122"/>
                <a:ea typeface="AR PL UKai CN" panose="02000503000000000000" charset="-122"/>
                <a:cs typeface="AR PL UKai CN" panose="02000503000000000000" charset="-122"/>
              </a:rPr>
              <a:t>Q-Table</a:t>
            </a:r>
            <a:r>
              <a:rPr lang="zh-CN" altLang="en-US">
                <a:latin typeface="AR PL UKai CN" panose="02000503000000000000" charset="-122"/>
                <a:ea typeface="AR PL UKai CN" panose="02000503000000000000" charset="-122"/>
                <a:cs typeface="AR PL UKai CN" panose="02000503000000000000" charset="-122"/>
              </a:rPr>
              <a:t> 里面。</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Q-table 主要获取所有分类的得分， extractor 就从 table 中获取 rank 得分最大的标记作为标记。这样在每一步都会计算一个 extractor 的标记和 ground-truth 的标记的差别，以此来计算 reward。</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37</a:t>
            </a:r>
            <a:endParaRPr lang="en-US" altLang="zh-CN"/>
          </a:p>
        </p:txBody>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zh-CN" altLang="en-US" b="1">
                <a:latin typeface="AR PL UKai CN" panose="02000503000000000000" charset="-122"/>
                <a:ea typeface="AR PL UKai CN" panose="02000503000000000000" charset="-122"/>
                <a:cs typeface="AR PL UKai CN" panose="02000503000000000000" charset="-122"/>
              </a:rPr>
              <a:t>Argument role：</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考虑了 candidate argument  和 trigger 的上下文，得到 contextual embedding，同时也考虑了句子中各个实体的类型信息和 trigger 的类型信息。</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3" name="图片 2"/>
          <p:cNvPicPr>
            <a:picLocks noChangeAspect="1"/>
          </p:cNvPicPr>
          <p:nvPr/>
        </p:nvPicPr>
        <p:blipFill>
          <a:blip r:embed="rId1"/>
          <a:stretch>
            <a:fillRect/>
          </a:stretch>
        </p:blipFill>
        <p:spPr>
          <a:xfrm>
            <a:off x="2118360" y="2751455"/>
            <a:ext cx="4764405" cy="339725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38</a:t>
            </a:r>
            <a:endParaRPr lang="en-US" altLang="zh-CN"/>
          </a:p>
        </p:txBody>
      </p:sp>
      <p:sp>
        <p:nvSpPr>
          <p:cNvPr id="209" name="CustomShape 3"/>
          <p:cNvSpPr/>
          <p:nvPr/>
        </p:nvSpPr>
        <p:spPr>
          <a:xfrm>
            <a:off x="1159455"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en-US" altLang="zh-CN" b="1">
                <a:solidFill>
                  <a:schemeClr val="accent2"/>
                </a:solidFill>
                <a:latin typeface="AR PL UKai CN" panose="02000503000000000000" charset="-122"/>
                <a:ea typeface="AR PL UKai CN" panose="02000503000000000000" charset="-122"/>
                <a:cs typeface="AR PL UKai CN" panose="02000503000000000000" charset="-122"/>
              </a:rPr>
              <a:t>GAN </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调节</a:t>
            </a:r>
            <a:r>
              <a:rPr lang="en-US" altLang="zh-CN" b="1">
                <a:solidFill>
                  <a:schemeClr val="accent2"/>
                </a:solidFill>
                <a:latin typeface="AR PL UKai CN" panose="02000503000000000000" charset="-122"/>
                <a:ea typeface="AR PL UKai CN" panose="02000503000000000000" charset="-122"/>
                <a:cs typeface="AR PL UKai CN" panose="02000503000000000000" charset="-122"/>
              </a:rPr>
              <a:t>Reward</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评分</a:t>
            </a:r>
            <a:r>
              <a:rPr lang="zh-CN" altLang="en-US" b="1">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过不断对比 extractor 的标记结果和 ground truth 进行对抗。具体引入的原因是由于序列标注和角色标注都很复杂，所以reward 值应该是动态变化的。</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771525" y="2714625"/>
            <a:ext cx="7703185" cy="1599565"/>
          </a:xfrm>
          <a:prstGeom prst="rect">
            <a:avLst/>
          </a:prstGeom>
        </p:spPr>
      </p:pic>
      <p:sp>
        <p:nvSpPr>
          <p:cNvPr id="5" name="文本框 4"/>
          <p:cNvSpPr txBox="1"/>
          <p:nvPr/>
        </p:nvSpPr>
        <p:spPr>
          <a:xfrm>
            <a:off x="601345" y="4636770"/>
            <a:ext cx="813689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GAN 在训练过程中扩大了正确和错误标记的 rewards 值的差距，即对学习正确的 label 的例子将会给更高 reward 分，学习错误的label 的例子将会适当给更低的 reward 分，这样不断扩大学习中正负标记的 margins。</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在训练的最后几个 epoch ，就会获取一个比较好的动态的 reward 值，这个 reward 值就可以反过来导向 extractor 去进行正确标记</a:t>
            </a:r>
            <a:r>
              <a:rPr lang="zh-CN" altLang="en-US"/>
              <a:t>。</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4000" b="0" strike="noStrike" spc="-1">
                <a:solidFill>
                  <a:srgbClr val="002060"/>
                </a:solidFill>
                <a:uFill>
                  <a:solidFill>
                    <a:srgbClr val="FFFFFF"/>
                  </a:solidFill>
                </a:uFill>
                <a:latin typeface="黑体"/>
                <a:ea typeface="宋体" charset="0"/>
              </a:rPr>
              <a:t>知识图谱</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18440" lvl="1" indent="0">
              <a:lnSpc>
                <a:spcPct val="100000"/>
              </a:lnSpc>
              <a:buClr>
                <a:srgbClr val="000000"/>
              </a:buClr>
              <a:buSzPct val="45000"/>
              <a:buFont typeface="Wingdings" panose="05000000000000000000" pitchFamily="2" charset="2"/>
              <a:buNone/>
            </a:pPr>
            <a:endParaRPr lang="zh-CN" altLang="en-US" sz="3600" b="0" strike="noStrike" spc="-1">
              <a:solidFill>
                <a:srgbClr val="000000"/>
              </a:solidFill>
              <a:uFill>
                <a:solidFill>
                  <a:srgbClr val="FFFFFF"/>
                </a:solidFill>
              </a:uFill>
              <a:latin typeface="AR PL UKai CN" panose="02000503000000000000" charset="-122"/>
              <a:ea typeface="宋体" charset="0"/>
            </a:endParaRPr>
          </a:p>
          <a:p>
            <a:pPr marL="218440" lvl="1" indent="0">
              <a:lnSpc>
                <a:spcPct val="100000"/>
              </a:lnSpc>
              <a:buClr>
                <a:srgbClr val="000000"/>
              </a:buClr>
              <a:buSzPct val="45000"/>
              <a:buFont typeface="Wingdings" panose="05000000000000000000" pitchFamily="2" charset="2"/>
              <a:buNone/>
            </a:pPr>
            <a:endParaRPr lang="zh-CN" altLang="en-US" sz="2600" b="0" strike="noStrike" spc="-1">
              <a:solidFill>
                <a:srgbClr val="000000"/>
              </a:solidFill>
              <a:uFill>
                <a:solidFill>
                  <a:srgbClr val="FFFFFF"/>
                </a:solidFill>
              </a:uFill>
              <a:latin typeface="AR PL UKai CN" panose="02000503000000000000" charset="-122"/>
              <a:ea typeface="宋体" charset="0"/>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a:t>
            </a:r>
            <a:endParaRPr lang="en-US" altLang="zh-CN"/>
          </a:p>
        </p:txBody>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sp>
        <p:nvSpPr>
          <p:cNvPr id="4" name="文本框 3"/>
          <p:cNvSpPr txBox="1"/>
          <p:nvPr/>
        </p:nvSpPr>
        <p:spPr>
          <a:xfrm>
            <a:off x="2880360" y="1454150"/>
            <a:ext cx="3388995" cy="521970"/>
          </a:xfrm>
          <a:prstGeom prst="rect">
            <a:avLst/>
          </a:prstGeom>
          <a:noFill/>
        </p:spPr>
        <p:txBody>
          <a:bodyPr wrap="none" rtlCol="0">
            <a:spAutoFit/>
          </a:bodyPr>
          <a:p>
            <a:r>
              <a:rPr lang="zh-CN" altLang="en-US" sz="2800" b="1">
                <a:latin typeface="AR PL UKai CN" panose="02000503000000000000" charset="-122"/>
                <a:ea typeface="AR PL UKai CN" panose="02000503000000000000" charset="-122"/>
              </a:rPr>
              <a:t>知识图谱总体架构图</a:t>
            </a:r>
            <a:endParaRPr lang="zh-CN" altLang="en-US" sz="2800" b="1">
              <a:latin typeface="AR PL UKai CN" panose="02000503000000000000" charset="-122"/>
              <a:ea typeface="AR PL UKai CN" panose="02000503000000000000" charset="-122"/>
            </a:endParaRPr>
          </a:p>
        </p:txBody>
      </p:sp>
      <p:pic>
        <p:nvPicPr>
          <p:cNvPr id="5" name="图片 4" descr="架构图"/>
          <p:cNvPicPr>
            <a:picLocks noChangeAspect="1"/>
          </p:cNvPicPr>
          <p:nvPr/>
        </p:nvPicPr>
        <p:blipFill>
          <a:blip r:embed="rId1"/>
          <a:stretch>
            <a:fillRect/>
          </a:stretch>
        </p:blipFill>
        <p:spPr>
          <a:xfrm>
            <a:off x="1934210" y="2164080"/>
            <a:ext cx="5707380" cy="3811270"/>
          </a:xfrm>
          <a:prstGeom prst="rect">
            <a:avLst/>
          </a:prstGeom>
          <a:ln w="12700">
            <a:solidFill>
              <a:schemeClr val="accent4"/>
            </a:solid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39</a:t>
            </a:r>
            <a:endParaRPr lang="en-US" altLang="zh-CN"/>
          </a:p>
        </p:txBody>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2000"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r>
              <a:rPr lang="en-US" b="0" strike="noStrike" spc="-1">
                <a:solidFill>
                  <a:srgbClr val="000000"/>
                </a:solidFill>
                <a:uFill>
                  <a:solidFill>
                    <a:srgbClr val="FFFFFF"/>
                  </a:solidFill>
                </a:uFill>
                <a:latin typeface="AR PL UMing CN" panose="020B0309010101010101" charset="-122"/>
                <a:ea typeface="AR PL UMing CN" panose="020B0309010101010101" charset="-122"/>
              </a:rPr>
              <a:t>事件因果关系识别是一种推断事件之间是否有因果关系的任务，主要是给定一对event pairs ，根据文本中的信息及一些挖掘的因果特征来确定这一对事件是否存在着因果关系。</a:t>
            </a:r>
            <a:endParaRPr lang="en-US"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Improving Event Causality Recognition with Multiple Background Knowledge Sources Using Multi-Column Convolutional Neural Networks [</a:t>
            </a:r>
            <a:r>
              <a:rPr lang="en-US" sz="2000" spc="-1">
                <a:solidFill>
                  <a:srgbClr val="FF0000"/>
                </a:solidFill>
                <a:uFill>
                  <a:solidFill>
                    <a:srgbClr val="FFFFFF"/>
                  </a:solidFill>
                </a:uFill>
                <a:latin typeface="AR PL UKai CN" panose="02000503000000000000" charset="-122"/>
                <a:ea typeface="AR PL UKai CN" panose="02000503000000000000" charset="-122"/>
                <a:sym typeface="+mn-ea"/>
              </a:rPr>
              <a:t>MCNN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 </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AAAI 17]</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sp>
        <p:nvSpPr>
          <p:cNvPr id="2" name="文本框 1"/>
          <p:cNvSpPr txBox="1"/>
          <p:nvPr/>
        </p:nvSpPr>
        <p:spPr>
          <a:xfrm>
            <a:off x="2156460" y="4101465"/>
            <a:ext cx="4725035" cy="368300"/>
          </a:xfrm>
          <a:prstGeom prst="rect">
            <a:avLst/>
          </a:prstGeom>
          <a:noFill/>
          <a:ln w="22225" cmpd="sng">
            <a:solidFill>
              <a:schemeClr val="accent1">
                <a:shade val="50000"/>
              </a:schemeClr>
            </a:solidFill>
            <a:prstDash val="dash"/>
          </a:ln>
        </p:spPr>
        <p:txBody>
          <a:bodyPr wrap="square" rtlCol="0">
            <a:spAutoFit/>
          </a:bodyPr>
          <a:p>
            <a:r>
              <a:rPr lang="zh-CN" altLang="en-US"/>
              <a:t>“smoke cigarettes” → “die of lung cancer”</a:t>
            </a:r>
            <a:endParaRPr lang="zh-CN" altLang="en-US"/>
          </a:p>
        </p:txBody>
      </p:sp>
      <p:sp>
        <p:nvSpPr>
          <p:cNvPr id="3" name="文本框 2"/>
          <p:cNvSpPr txBox="1"/>
          <p:nvPr/>
        </p:nvSpPr>
        <p:spPr>
          <a:xfrm>
            <a:off x="462915" y="4822825"/>
            <a:ext cx="7811770" cy="1198880"/>
          </a:xfrm>
          <a:prstGeom prst="rect">
            <a:avLst/>
          </a:prstGeom>
          <a:noFill/>
        </p:spPr>
        <p:txBody>
          <a:bodyPr wrap="square" rtlCol="0">
            <a:spAutoFit/>
          </a:bodyPr>
          <a:p>
            <a:pPr algn="l"/>
            <a:r>
              <a:rPr lang="zh-CN" altLang="en-US">
                <a:ea typeface="宋体" charset="0"/>
              </a:rPr>
              <a:t>主要思想：</a:t>
            </a:r>
            <a:endParaRPr lang="zh-CN" altLang="en-US">
              <a:ea typeface="宋体" charset="0"/>
            </a:endParaRPr>
          </a:p>
          <a:p>
            <a:pPr algn="l"/>
            <a:r>
              <a:rPr lang="zh-CN" altLang="en-US">
                <a:latin typeface="AR PL UKai CN" panose="02000503000000000000" charset="-122"/>
                <a:ea typeface="AR PL UKai CN" panose="02000503000000000000" charset="-122"/>
                <a:cs typeface="AR PL UKai CN" panose="02000503000000000000" charset="-122"/>
              </a:rPr>
              <a:t>用 MCNN 来从海量语料中寻找一个事件对的因果关系paths，从而判断事件对之间是否有因果关系。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输入</a:t>
            </a:r>
            <a:r>
              <a:rPr lang="zh-CN" altLang="en-US">
                <a:latin typeface="AR PL UKai CN" panose="02000503000000000000" charset="-122"/>
                <a:ea typeface="AR PL UKai CN" panose="02000503000000000000" charset="-122"/>
                <a:cs typeface="AR PL UKai CN" panose="02000503000000000000" charset="-122"/>
              </a:rPr>
              <a:t>是一对因果关系候选实体对，未知是否有因果关系。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输出</a:t>
            </a:r>
            <a:r>
              <a:rPr lang="zh-CN" altLang="en-US">
                <a:latin typeface="AR PL UKai CN" panose="02000503000000000000" charset="-122"/>
                <a:ea typeface="AR PL UKai CN" panose="02000503000000000000" charset="-122"/>
                <a:cs typeface="AR PL UKai CN" panose="02000503000000000000" charset="-122"/>
              </a:rPr>
              <a:t>就是是否有因果关系。</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40</a:t>
            </a:r>
            <a:endParaRPr lang="en-US" altLang="zh-CN"/>
          </a:p>
        </p:txBody>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事件抽取的评价指标</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基于召回率 (记为 R) 准确率 (记为 P) 的微平均 (记为F) 值法</a:t>
            </a:r>
            <a:endPar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基于丢失率 (记为 L) 误报率 (记为 M) 的错误识别代价 (记为 C) 法</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4425315" y="1270635"/>
            <a:ext cx="4291965" cy="2487295"/>
          </a:xfrm>
          <a:prstGeom prst="rect">
            <a:avLst/>
          </a:prstGeom>
          <a:ln>
            <a:solidFill>
              <a:srgbClr val="0070C0"/>
            </a:solidFill>
          </a:ln>
        </p:spPr>
      </p:pic>
      <p:sp>
        <p:nvSpPr>
          <p:cNvPr id="4" name="文本框 3"/>
          <p:cNvSpPr txBox="1"/>
          <p:nvPr/>
        </p:nvSpPr>
        <p:spPr>
          <a:xfrm>
            <a:off x="462915" y="1572260"/>
            <a:ext cx="3962400" cy="3969385"/>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输入。MCNN 设置为8列，其中第一列放两个 candidate ，第二列到第五列都放包含这两个事件 candidate 的句子的上下文</a:t>
            </a:r>
            <a:r>
              <a:rPr lang="zh-CN" altLang="en-US"/>
              <a:t>。</a:t>
            </a:r>
            <a:r>
              <a:rPr lang="zh-CN" altLang="en-US">
                <a:latin typeface="AR PL UKai CN" panose="02000503000000000000" charset="-122"/>
                <a:ea typeface="AR PL UKai CN" panose="02000503000000000000" charset="-122"/>
                <a:cs typeface="AR PL UKai CN" panose="02000503000000000000" charset="-122"/>
              </a:rPr>
              <a:t>其余三列放从相关文本中的patterns。</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特征提取。</a:t>
            </a:r>
            <a:r>
              <a:rPr lang="en-US" altLang="zh-CN">
                <a:latin typeface="AR PL UKai CN" panose="02000503000000000000" charset="-122"/>
                <a:ea typeface="AR PL UKai CN" panose="02000503000000000000" charset="-122"/>
                <a:cs typeface="AR PL UKai CN" panose="02000503000000000000" charset="-122"/>
              </a:rPr>
              <a:t>MCNN 每一列都使用完整的 CNN 结构，只是 filter 的大小可以不同，通常 filter 的大小需要根据每个部分的不同内容来确定</a:t>
            </a:r>
            <a:r>
              <a:rPr lang="zh-CN" altLang="en-US">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分类输出。</a:t>
            </a:r>
            <a:r>
              <a:rPr lang="en-US" altLang="zh-CN">
                <a:latin typeface="AR PL UKai CN" panose="02000503000000000000" charset="-122"/>
                <a:ea typeface="AR PL UKai CN" panose="02000503000000000000" charset="-122"/>
                <a:cs typeface="AR PL UKai CN" panose="02000503000000000000" charset="-122"/>
              </a:rPr>
              <a:t>softmax</a:t>
            </a:r>
            <a:r>
              <a:rPr lang="zh-CN" altLang="en-US">
                <a:latin typeface="AR PL UKai CN" panose="02000503000000000000" charset="-122"/>
                <a:ea typeface="AR PL UKai CN" panose="02000503000000000000" charset="-122"/>
                <a:cs typeface="AR PL UKai CN" panose="02000503000000000000" charset="-122"/>
              </a:rPr>
              <a:t>分类器，是否具有因果关系。</a:t>
            </a:r>
            <a:endParaRPr lang="en-US" altLang="zh-CN">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40460"/>
            <a:ext cx="4281170" cy="49352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主要处理过程：</a:t>
            </a: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1、</a:t>
            </a:r>
            <a:r>
              <a:rPr lang="zh-CN" alt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a:t>
            </a:r>
            <a:r>
              <a:rPr lang="zh-CN" alt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a:t>
            </a:r>
            <a:r>
              <a:rPr 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理解</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：主要是把用户说的话转成机器能理解执行的指令或查询，即做到“听得懂”。</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2、</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对话管理</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：维护对话状态和目标，决定系统应该怎么说、怎么问下一句话，也就是生成一个应答的意图。</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3、</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自然语言生成</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：就是根据系统应答的意图，用自然语言把这个应答意图表达出来。</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41</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4788535" y="1668780"/>
            <a:ext cx="4090670" cy="3878580"/>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目的：</a:t>
            </a:r>
            <a:r>
              <a:rPr lang="zh-CN" altLang="en-US" sz="20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解决事实类问题和简单的推理</a:t>
            </a:r>
            <a:endParaRPr lang="zh-CN" altLang="en-US" sz="20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数据关联度-</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语义理解智能化程度高</a:t>
            </a:r>
            <a:r>
              <a:rPr lang="zh-CN" alt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语义理解程度是问答系统的核心指标。</a:t>
            </a:r>
            <a:endPar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数据精度-回答</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准确率高</a:t>
            </a: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知识图谱的知识来自专业人士标注，或者专业数据库的格式化抓取，这保证了数据的高准确率。</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42</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3" name="图片 2"/>
          <p:cNvPicPr>
            <a:picLocks noChangeAspect="1"/>
          </p:cNvPicPr>
          <p:nvPr/>
        </p:nvPicPr>
        <p:blipFill>
          <a:blip r:embed="rId1"/>
          <a:stretch>
            <a:fillRect/>
          </a:stretch>
        </p:blipFill>
        <p:spPr>
          <a:xfrm>
            <a:off x="972820" y="1427480"/>
            <a:ext cx="1518920" cy="1518920"/>
          </a:xfrm>
          <a:prstGeom prst="rect">
            <a:avLst/>
          </a:prstGeom>
        </p:spPr>
      </p:pic>
      <p:pic>
        <p:nvPicPr>
          <p:cNvPr id="4" name="图片 3"/>
          <p:cNvPicPr>
            <a:picLocks noChangeAspect="1"/>
          </p:cNvPicPr>
          <p:nvPr/>
        </p:nvPicPr>
        <p:blipFill>
          <a:blip r:embed="rId2"/>
          <a:stretch>
            <a:fillRect/>
          </a:stretch>
        </p:blipFill>
        <p:spPr>
          <a:xfrm>
            <a:off x="3248660" y="1685925"/>
            <a:ext cx="1724660" cy="1147445"/>
          </a:xfrm>
          <a:prstGeom prst="rect">
            <a:avLst/>
          </a:prstGeom>
        </p:spPr>
      </p:pic>
      <p:pic>
        <p:nvPicPr>
          <p:cNvPr id="5" name="图片 4"/>
          <p:cNvPicPr>
            <a:picLocks noChangeAspect="1"/>
          </p:cNvPicPr>
          <p:nvPr/>
        </p:nvPicPr>
        <p:blipFill>
          <a:blip r:embed="rId3"/>
          <a:stretch>
            <a:fillRect/>
          </a:stretch>
        </p:blipFill>
        <p:spPr>
          <a:xfrm>
            <a:off x="5869940" y="1609090"/>
            <a:ext cx="2057400" cy="11557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43</a:t>
            </a:r>
            <a:endParaRPr lang="en-US" altLang="zh-CN"/>
          </a:p>
        </p:txBody>
      </p:sp>
      <p:sp>
        <p:nvSpPr>
          <p:cNvPr id="220" name="CustomShape 3"/>
          <p:cNvSpPr/>
          <p:nvPr/>
        </p:nvSpPr>
        <p:spPr>
          <a:xfrm>
            <a:off x="45847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sz="26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Gill Sans MT"/>
                <a:ea typeface="宋体" charset="0"/>
              </a:rPr>
              <a:t>问答系统总体架构：</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391795" y="1998345"/>
            <a:ext cx="8572500" cy="3500755"/>
          </a:xfrm>
          <a:prstGeom prst="rect">
            <a:avLst/>
          </a:prstGeom>
        </p:spPr>
      </p:pic>
      <p:sp>
        <p:nvSpPr>
          <p:cNvPr id="6" name="文本框 5"/>
          <p:cNvSpPr txBox="1"/>
          <p:nvPr/>
        </p:nvSpPr>
        <p:spPr>
          <a:xfrm>
            <a:off x="7157720" y="6059805"/>
            <a:ext cx="1706880" cy="275590"/>
          </a:xfrm>
          <a:prstGeom prst="rect">
            <a:avLst/>
          </a:prstGeom>
          <a:noFill/>
        </p:spPr>
        <p:txBody>
          <a:bodyPr wrap="none" rtlCol="0">
            <a:spAutoFit/>
          </a:bodyPr>
          <a:p>
            <a:r>
              <a:rPr lang="zh-CN" altLang="en-US" sz="1200">
                <a:latin typeface="AR PL UKai CN" panose="02000503000000000000" charset="-122"/>
                <a:ea typeface="AR PL UKai CN" panose="02000503000000000000" charset="-122"/>
              </a:rPr>
              <a:t>源于百度相关技术框架</a:t>
            </a:r>
            <a:endParaRPr lang="zh-CN" altLang="en-US" sz="1200">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44</a:t>
            </a:r>
            <a:endParaRPr lang="en-US" altLang="zh-CN"/>
          </a:p>
        </p:txBody>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数据结构化-</a:t>
            </a:r>
            <a:r>
              <a:rPr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检索效率高</a:t>
            </a:r>
            <a:r>
              <a:rPr lang="zh-CN"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知识图谱的结构化组织形式，为计算机的快速知识检索提供了格式支持。</a:t>
            </a:r>
            <a:r>
              <a:rPr 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如</a:t>
            </a:r>
            <a:r>
              <a:rPr lang="en-US" alt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SPARQL</a:t>
            </a:r>
            <a:r>
              <a:rPr lang="zh-CN" alt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等</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2600" b="0" strike="noStrike" spc="-1">
                <a:solidFill>
                  <a:srgbClr val="0070C0"/>
                </a:solidFill>
                <a:uFill>
                  <a:solidFill>
                    <a:srgbClr val="FFFFFF"/>
                  </a:solidFill>
                </a:uFill>
                <a:latin typeface="Gill Sans MT"/>
                <a:ea typeface="宋体" charset="0"/>
              </a:rPr>
              <a:t>基于KG的QA系统的核心问题</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a:pPr>
            <a:r>
              <a:rPr lang="en-US" sz="1800" b="0" strike="noStrike" spc="-1">
                <a:solidFill>
                  <a:srgbClr val="000000"/>
                </a:solidFill>
                <a:uFill>
                  <a:solidFill>
                    <a:srgbClr val="FFFFFF"/>
                  </a:solidFill>
                </a:uFill>
                <a:latin typeface="Arial" panose="020B0604020202020204"/>
              </a:rPr>
              <a:t>如何理解问题语义，并用计算机可以接受的形式进行表示(问题的理解和表示)</a:t>
            </a:r>
            <a:endParaRPr lang="en-US" sz="1800" b="0" strike="noStrike" spc="-1">
              <a:solidFill>
                <a:srgbClr val="000000"/>
              </a:solidFill>
              <a:uFill>
                <a:solidFill>
                  <a:srgbClr val="FFFFFF"/>
                </a:solidFill>
              </a:uFill>
              <a:latin typeface="Arial" panose="020B0604020202020204"/>
            </a:endParaRPr>
          </a:p>
          <a:p>
            <a:pPr>
              <a:lnSpc>
                <a:spcPct val="100000"/>
              </a:lnSpc>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以分类模型和序列标注为核心的语义理解模型能够精准的将自然语言转化为框架语义表示的结构化信息。</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startAt="2"/>
            </a:pPr>
            <a:r>
              <a:rPr lang="en-US" sz="1800" b="0" strike="noStrike" spc="-1">
                <a:solidFill>
                  <a:srgbClr val="000000"/>
                </a:solidFill>
                <a:uFill>
                  <a:solidFill>
                    <a:srgbClr val="FFFFFF"/>
                  </a:solidFill>
                </a:uFill>
                <a:latin typeface="Arial" panose="020B0604020202020204"/>
              </a:rPr>
              <a:t>以及如何将该问题表示关联到知识图谱的结构化查询中(语义关联)</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应用领域</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    金融领域</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en-US" altLang="zh-CN" sz="1800" b="0" strike="noStrike" spc="-1">
                <a:solidFill>
                  <a:srgbClr val="000000"/>
                </a:solidFill>
                <a:uFill>
                  <a:solidFill>
                    <a:srgbClr val="FFFFFF"/>
                  </a:solidFill>
                </a:uFill>
                <a:latin typeface="Arial" panose="020B0604020202020204"/>
                <a:ea typeface="宋体" charset="0"/>
              </a:rPr>
              <a:t>    </a:t>
            </a:r>
            <a:r>
              <a:rPr lang="zh-CN" altLang="en-US" sz="1800" b="0" strike="noStrike" spc="-1">
                <a:solidFill>
                  <a:srgbClr val="000000"/>
                </a:solidFill>
                <a:uFill>
                  <a:solidFill>
                    <a:srgbClr val="FFFFFF"/>
                  </a:solidFill>
                </a:uFill>
                <a:latin typeface="Arial" panose="020B0604020202020204"/>
                <a:ea typeface="宋体" charset="0"/>
              </a:rPr>
              <a:t>医疗领域</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en-US" altLang="zh-CN" sz="1800" b="0" strike="noStrike" spc="-1">
                <a:solidFill>
                  <a:srgbClr val="000000"/>
                </a:solidFill>
                <a:uFill>
                  <a:solidFill>
                    <a:srgbClr val="FFFFFF"/>
                  </a:solidFill>
                </a:uFill>
                <a:latin typeface="Arial" panose="020B0604020202020204"/>
                <a:ea typeface="宋体" charset="0"/>
              </a:rPr>
              <a:t>    …………</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45</a:t>
            </a:r>
            <a:endParaRPr lang="en-US" altLang="zh-CN"/>
          </a:p>
        </p:txBody>
      </p:sp>
      <p:sp>
        <p:nvSpPr>
          <p:cNvPr id="294" name="CustomShape 3"/>
          <p:cNvSpPr/>
          <p:nvPr/>
        </p:nvSpPr>
        <p:spPr>
          <a:xfrm>
            <a:off x="436245" y="1164375"/>
            <a:ext cx="8504640" cy="49618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rPr>
              <a:t>认知智能</a:t>
            </a: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297" name="CustomShape 5"/>
          <p:cNvSpPr/>
          <p:nvPr/>
        </p:nvSpPr>
        <p:spPr>
          <a:xfrm rot="5400000">
            <a:off x="1929600" y="305028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298" name="CustomShape 6"/>
          <p:cNvSpPr/>
          <p:nvPr/>
        </p:nvSpPr>
        <p:spPr>
          <a:xfrm>
            <a:off x="1736725" y="3617595"/>
            <a:ext cx="1781175" cy="664845"/>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7030A0"/>
                </a:solidFill>
                <a:uFill>
                  <a:solidFill>
                    <a:srgbClr val="FFFFFF"/>
                  </a:solidFill>
                </a:uFill>
                <a:latin typeface="Gill Sans MT"/>
                <a:ea typeface="宋体"/>
              </a:rPr>
              <a:t>What</a:t>
            </a:r>
            <a:endParaRPr lang="en-US" sz="1800" b="0" strike="noStrike" spc="-1">
              <a:solidFill>
                <a:srgbClr val="000000"/>
              </a:solidFill>
              <a:uFill>
                <a:solidFill>
                  <a:srgbClr val="FFFFFF"/>
                </a:solidFill>
              </a:uFill>
              <a:latin typeface="Arial" panose="020B0604020202020204"/>
            </a:endParaRPr>
          </a:p>
        </p:txBody>
      </p:sp>
      <p:sp>
        <p:nvSpPr>
          <p:cNvPr id="299" name="CustomShape 7"/>
          <p:cNvSpPr/>
          <p:nvPr/>
        </p:nvSpPr>
        <p:spPr>
          <a:xfrm>
            <a:off x="3126600" y="291096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0" name="CustomShape 8"/>
          <p:cNvSpPr/>
          <p:nvPr/>
        </p:nvSpPr>
        <p:spPr>
          <a:xfrm rot="5400000">
            <a:off x="4026240" y="253152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1" name="CustomShape 9"/>
          <p:cNvSpPr/>
          <p:nvPr/>
        </p:nvSpPr>
        <p:spPr>
          <a:xfrm>
            <a:off x="3833495" y="3098800"/>
            <a:ext cx="1710055" cy="74422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Why</a:t>
            </a:r>
            <a:endParaRPr lang="en-US" sz="1800" b="0" strike="noStrike" spc="-1">
              <a:solidFill>
                <a:srgbClr val="000000"/>
              </a:solidFill>
              <a:uFill>
                <a:solidFill>
                  <a:srgbClr val="FFFFFF"/>
                </a:solidFill>
              </a:uFill>
              <a:latin typeface="Arial" panose="020B0604020202020204"/>
            </a:endParaRPr>
          </a:p>
        </p:txBody>
      </p:sp>
      <p:sp>
        <p:nvSpPr>
          <p:cNvPr id="302" name="CustomShape 10"/>
          <p:cNvSpPr/>
          <p:nvPr/>
        </p:nvSpPr>
        <p:spPr>
          <a:xfrm>
            <a:off x="5223240" y="239220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3" name="CustomShape 11"/>
          <p:cNvSpPr/>
          <p:nvPr/>
        </p:nvSpPr>
        <p:spPr>
          <a:xfrm rot="5400000">
            <a:off x="6122880" y="201276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4" name="CustomShape 12"/>
          <p:cNvSpPr/>
          <p:nvPr/>
        </p:nvSpPr>
        <p:spPr>
          <a:xfrm>
            <a:off x="5928995" y="2548890"/>
            <a:ext cx="1710055" cy="73660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How</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6147" name="TextBox 6"/>
          <p:cNvSpPr txBox="1"/>
          <p:nvPr/>
        </p:nvSpPr>
        <p:spPr>
          <a:xfrm>
            <a:off x="2767965" y="4844098"/>
            <a:ext cx="2928938" cy="645160"/>
          </a:xfrm>
          <a:prstGeom prst="rect">
            <a:avLst/>
          </a:prstGeom>
          <a:noFill/>
          <a:ln w="9525">
            <a:noFill/>
          </a:ln>
        </p:spPr>
        <p:txBody>
          <a:bodyPr>
            <a:spAutoFit/>
          </a:bodyPr>
          <a:p>
            <a:pPr algn="ctr" eaLnBrk="1" latinLnBrk="1" hangingPunct="1"/>
            <a:r>
              <a:rPr lang="en-US" altLang="zh-CN" sz="3600" dirty="0">
                <a:solidFill>
                  <a:srgbClr val="C00000"/>
                </a:solidFill>
                <a:latin typeface="Arial Black" panose="020B0A04020102020204" pitchFamily="34" charset="0"/>
                <a:ea typeface="黑体" pitchFamily="49" charset="-122"/>
              </a:rPr>
              <a:t>THANKS</a:t>
            </a:r>
            <a:endParaRPr lang="zh-CN" altLang="en-US" sz="3600" dirty="0">
              <a:solidFill>
                <a:srgbClr val="C00000"/>
              </a:solidFill>
              <a:latin typeface="Arial Black" panose="020B0A04020102020204" pitchFamily="34" charset="0"/>
              <a:ea typeface="黑体" pitchFamily="49" charset="-122"/>
            </a:endParaRPr>
          </a:p>
        </p:txBody>
      </p:sp>
      <p:pic>
        <p:nvPicPr>
          <p:cNvPr id="6149" name="图片 6" descr="竖版组合logo——透明.png"/>
          <p:cNvPicPr>
            <a:picLocks noChangeAspect="1"/>
          </p:cNvPicPr>
          <p:nvPr/>
        </p:nvPicPr>
        <p:blipFill>
          <a:blip r:embed="rId2"/>
          <a:stretch>
            <a:fillRect/>
          </a:stretch>
        </p:blipFill>
        <p:spPr>
          <a:xfrm>
            <a:off x="7214553" y="5190173"/>
            <a:ext cx="1714500" cy="950912"/>
          </a:xfrm>
          <a:prstGeom prst="rect">
            <a:avLst/>
          </a:prstGeom>
          <a:noFill/>
          <a:ln w="9525">
            <a:noFill/>
          </a:ln>
        </p:spPr>
      </p:pic>
      <p:pic>
        <p:nvPicPr>
          <p:cNvPr id="4" name="图片 10" descr="笔墨纸砚－周韧林.jpg"/>
          <p:cNvPicPr>
            <a:picLocks noChangeAspect="1"/>
          </p:cNvPicPr>
          <p:nvPr/>
        </p:nvPicPr>
        <p:blipFill>
          <a:blip r:embed="rId3"/>
          <a:stretch>
            <a:fillRect/>
          </a:stretch>
        </p:blipFill>
        <p:spPr>
          <a:xfrm>
            <a:off x="-1270" y="1090295"/>
            <a:ext cx="9144000" cy="33115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433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4</a:t>
            </a:r>
            <a:endParaRPr lang="en-US" altLang="zh-CN"/>
          </a:p>
        </p:txBody>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命名实体识别</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    命名实体识别（Named Entity Recognition，NER）是从一段自然语言文本中找出实体，并标注出其位置以及类型</a:t>
            </a:r>
            <a:r>
              <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459105" indent="-457200">
              <a:lnSpc>
                <a:spcPct val="100000"/>
              </a:lnSpc>
              <a:buFont typeface="+mj-lt"/>
              <a:buAutoNum type="arabicPeriod"/>
            </a:pPr>
            <a:r>
              <a:rPr lang="en-US" sz="2200" b="1" strike="noStrike" spc="-1">
                <a:solidFill>
                  <a:srgbClr val="000000"/>
                </a:solidFill>
                <a:uFill>
                  <a:solidFill>
                    <a:srgbClr val="FFFFFF"/>
                  </a:solidFill>
                </a:uFill>
                <a:latin typeface="AR PL UKai CN" panose="02000503000000000000" charset="-122"/>
                <a:ea typeface="AR PL UKai CN" panose="02000503000000000000" charset="-122"/>
              </a:rPr>
              <a:t>  </a:t>
            </a:r>
            <a:r>
              <a:rPr lang="zh-CN" altLang="en-US" sz="2200" b="1" strike="noStrike" spc="-1">
                <a:solidFill>
                  <a:srgbClr val="000000"/>
                </a:solidFill>
                <a:uFill>
                  <a:solidFill>
                    <a:srgbClr val="FFFFFF"/>
                  </a:solidFill>
                </a:uFill>
                <a:latin typeface="AR PL UKai CN" panose="02000503000000000000" charset="-122"/>
                <a:ea typeface="AR PL UKai CN" panose="02000503000000000000" charset="-122"/>
              </a:rPr>
              <a:t>传统的机器学习方法（序列标注问题）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Hidden Markov Models (HMM)</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未知参数：实体类型</a:t>
            </a:r>
            <a:endParaRPr lang="en-US" sz="1800" b="0" strike="noStrike" spc="-1">
              <a:solidFill>
                <a:srgbClr val="000000"/>
              </a:solidFill>
              <a:uFill>
                <a:solidFill>
                  <a:srgbClr val="FFFFFF"/>
                </a:solidFill>
              </a:uFill>
              <a:latin typeface="Arial" panose="020B0604020202020204"/>
              <a:ea typeface="宋体"/>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优势：考虑了上下文信息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 假设了可观测变量之间相互独立，限制观测变量是词语本身，限制了特征的选择，如词频、位置等</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Maximum Entropy Markov Models (MEMM)</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生成模型变为判别模型，只计算给定可观测变量下隐藏变量的概率</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优势：打破了HMM的观测独立假设</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劣势：由于局部归一化，会造成标注偏差问题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Conditional Random Fieldss (</a:t>
            </a:r>
            <a:r>
              <a:rPr lang="en-US" sz="1800" b="1" strike="noStrike" spc="-1">
                <a:solidFill>
                  <a:srgbClr val="FF0000"/>
                </a:solidFill>
                <a:uFill>
                  <a:solidFill>
                    <a:srgbClr val="FFFFFF"/>
                  </a:solidFill>
                </a:uFill>
                <a:latin typeface="Arial" panose="020B0604020202020204"/>
                <a:ea typeface="宋体"/>
              </a:rPr>
              <a:t>CRF</a:t>
            </a:r>
            <a:r>
              <a:rPr lang="en-US" sz="1800" b="0" strike="noStrike" spc="-1">
                <a:solidFill>
                  <a:srgbClr val="000000"/>
                </a:solidFill>
                <a:uFill>
                  <a:solidFill>
                    <a:srgbClr val="FFFFFF"/>
                  </a:solidFill>
                </a:uFill>
                <a:latin typeface="Arial" panose="020B0604020202020204"/>
                <a:ea typeface="宋体"/>
              </a:rPr>
              <a:t>)</a:t>
            </a:r>
            <a:endParaRPr lang="en-US" sz="1800" b="0" strike="noStrike" spc="-1">
              <a:solidFill>
                <a:srgbClr val="000000"/>
              </a:solidFill>
              <a:uFill>
                <a:solidFill>
                  <a:srgbClr val="FFFFFF"/>
                </a:solidFill>
              </a:uFill>
              <a:latin typeface="Arial" panose="020B0604020202020204"/>
              <a:ea typeface="宋体"/>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将最大熵马尔科夫模型里面的条件概率转化为特征函数的形式,分解为两部分:转移特征和状态特征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优势：打破了观测独立假设，克服了标注偏差</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劣势：训练速度较慢</a:t>
            </a:r>
            <a:endParaRPr lang="en-US" sz="22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indent="-457200">
              <a:lnSpc>
                <a:spcPct val="100000"/>
              </a:lnSpc>
              <a:buClr>
                <a:srgbClr val="000000"/>
              </a:buClr>
              <a:buSzPct val="76000"/>
              <a:buFont typeface="+mj-lt"/>
              <a:buAutoNum type="arabicPeriod" startAt="2"/>
            </a:pPr>
            <a:r>
              <a:rPr lang="en-US" sz="2200" b="1" strike="noStrike" spc="-1">
                <a:solidFill>
                  <a:schemeClr val="tx1"/>
                </a:solidFill>
                <a:uFill>
                  <a:solidFill>
                    <a:srgbClr val="FFFFFF"/>
                  </a:solidFill>
                </a:uFill>
                <a:latin typeface="AR PL UKai CN" panose="02000503000000000000" charset="-122"/>
                <a:ea typeface="AR PL UKai CN" panose="02000503000000000000" charset="-122"/>
              </a:rPr>
              <a:t>结合神经网络的典型方法</a:t>
            </a:r>
            <a:endParaRPr lang="en-US" sz="1800" b="0" strike="noStrike" spc="-1">
              <a:solidFill>
                <a:schemeClr val="tx1"/>
              </a:solidFill>
              <a:uFill>
                <a:solidFill>
                  <a:srgbClr val="FFFFFF"/>
                </a:solidFill>
              </a:uFill>
              <a:latin typeface="Arial" panose="020B0604020202020204"/>
            </a:endParaRPr>
          </a:p>
          <a:p>
            <a:pPr marL="344805" indent="-342900">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IDCNN-CRF</a:t>
            </a:r>
            <a:r>
              <a:rPr lang="zh-CN" altLang="en-US" sz="1800" b="0" strike="noStrike" spc="-1">
                <a:solidFill>
                  <a:srgbClr val="000000"/>
                </a:solidFill>
                <a:uFill>
                  <a:solidFill>
                    <a:srgbClr val="FFFFFF"/>
                  </a:solidFill>
                </a:uFill>
                <a:latin typeface="Arial" panose="020B0604020202020204"/>
                <a:ea typeface="宋体"/>
              </a:rPr>
              <a:t>（迭代扩张卷积结合条件随机场）</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Dilation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扩张卷积的好处是不做pooling损失信息的情况下，加大了感受野，让每个卷积输出都包含较大范围的信息。在自然语言处理中需要较长的sequence信息依赖的问题中，都能很好的应用。</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Iterated Dilated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ial" panose="020B0604020202020204"/>
                <a:ea typeface="宋体" charset="0"/>
              </a:rPr>
              <a:t>步骤：</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
        <p:nvSpPr>
          <p:cNvPr id="2"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5</a:t>
            </a:r>
            <a:endParaRPr lang="en-US" altLang="zh-CN"/>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433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6</a:t>
            </a:r>
            <a:endParaRPr lang="en-US" altLang="zh-CN"/>
          </a:p>
        </p:txBody>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采用滑动窗口，窗口内做卷积，卷积层后接</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扩张卷积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并继续进行</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次迭代扩张卷积，这一过程称为</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优势</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保留更多信息。不增加网络层数，感受野以指数倍增加。</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Multi-Scale Context Aggregation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机制，将上一层</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输出作为下一层的输入。每一个</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具备整个输入的全局信息。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改进的损失函数。每个Block后都可以直接接入CRF层并计算序列的标签概率。将标签作为整体进行优化。                                          优势：提高精度。降低梯度弥散问题。</a:t>
            </a:r>
            <a:endPar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5" name="图片 4"/>
          <p:cNvPicPr>
            <a:picLocks noChangeAspect="1"/>
          </p:cNvPicPr>
          <p:nvPr/>
        </p:nvPicPr>
        <p:blipFill>
          <a:blip r:embed="rId1"/>
          <a:stretch>
            <a:fillRect/>
          </a:stretch>
        </p:blipFill>
        <p:spPr>
          <a:xfrm>
            <a:off x="5190490" y="3193415"/>
            <a:ext cx="3422650" cy="3055620"/>
          </a:xfrm>
          <a:prstGeom prst="rect">
            <a:avLst/>
          </a:prstGeom>
        </p:spPr>
      </p:pic>
      <p:sp>
        <p:nvSpPr>
          <p:cNvPr id="6" name="文本框 5"/>
          <p:cNvSpPr txBox="1"/>
          <p:nvPr/>
        </p:nvSpPr>
        <p:spPr>
          <a:xfrm>
            <a:off x="496570" y="4122420"/>
            <a:ext cx="4693920" cy="2306955"/>
          </a:xfrm>
          <a:prstGeom prst="rect">
            <a:avLst/>
          </a:prstGeom>
          <a:noFill/>
        </p:spPr>
        <p:txBody>
          <a:bodyPr wrap="square" rtlCol="0">
            <a:spAutoFit/>
          </a:bodyPr>
          <a:p>
            <a:r>
              <a:rPr lang="zh-CN" altLang="en-US"/>
              <a:t>步骤：</a:t>
            </a:r>
            <a:endParaRPr lang="zh-CN" altLang="en-US"/>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词向量表示。将句子中的词转化为词向量，作为网络的输入。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上下文表示。对词向量的序列进行</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BiLSTM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，输出维度是tag siz。</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解码。使用</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算法找到得分最高的标签序列和计算所有标签序列的概率分布。</a:t>
            </a:r>
            <a:r>
              <a:rPr lang="en-US" altLang="zh-CN"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会考虑输出label之间的顺序性</a:t>
            </a:r>
            <a:r>
              <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7</a:t>
            </a:r>
            <a:endParaRPr lang="en-US" altLang="zh-CN"/>
          </a:p>
        </p:txBody>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p:txBody>
      </p:sp>
      <p:sp>
        <p:nvSpPr>
          <p:cNvPr id="6" name="文本框 5"/>
          <p:cNvSpPr txBox="1"/>
          <p:nvPr/>
        </p:nvSpPr>
        <p:spPr>
          <a:xfrm>
            <a:off x="860425" y="1554480"/>
            <a:ext cx="7614285" cy="1291590"/>
          </a:xfrm>
          <a:prstGeom prst="rect">
            <a:avLst/>
          </a:prstGeom>
          <a:noFill/>
        </p:spPr>
        <p:txBody>
          <a:bodyPr wrap="square" rtlCol="0">
            <a:spAutoFit/>
          </a:bodyPr>
          <a:p>
            <a:r>
              <a:rPr lang="zh-CN" altLang="en-US" sz="2400" b="1">
                <a:latin typeface="AR PL UKai CN" panose="02000503000000000000" charset="-122"/>
                <a:ea typeface="AR PL UKai CN" panose="02000503000000000000" charset="-122"/>
              </a:rPr>
              <a:t>优势：</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LSTM考虑的是输入序列X的上下文信息。CRF还可以考虑tag之间的依赖关系信息（对输出作一定的限制）。</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命名实体识别准确率高、鲁棒性强。</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39"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0" name="CustomShape 3"/>
          <p:cNvSpPr/>
          <p:nvPr/>
        </p:nvSpPr>
        <p:spPr>
          <a:xfrm>
            <a:off x="457920" y="12301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评价指标</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精确率（Precision）</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P = TP /（TP+FP）</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召回率（Recall）</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R = TP /（TP+FN）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F值</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为了综合评价系统的性能,通常还计算召回率和准确率的加权几何平均值,即F指数,计算公式如下：</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F = 2/（1/P + 1/R）</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graphicFrame>
        <p:nvGraphicFramePr>
          <p:cNvPr id="141" name="Table 4"/>
          <p:cNvGraphicFramePr/>
          <p:nvPr/>
        </p:nvGraphicFramePr>
        <p:xfrm>
          <a:off x="3777480" y="1830600"/>
          <a:ext cx="4697095" cy="1893570"/>
        </p:xfrm>
        <a:graphic>
          <a:graphicData uri="http://schemas.openxmlformats.org/drawingml/2006/table">
            <a:tbl>
              <a:tblPr/>
              <a:tblGrid>
                <a:gridCol w="1565910"/>
                <a:gridCol w="1565275"/>
                <a:gridCol w="1565910"/>
              </a:tblGrid>
              <a:tr h="631190">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3119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3119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42" name="CustomShape 5"/>
          <p:cNvSpPr/>
          <p:nvPr/>
        </p:nvSpPr>
        <p:spPr>
          <a:xfrm>
            <a:off x="5402880" y="1555200"/>
            <a:ext cx="1446840" cy="2725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200" b="0" strike="noStrike" spc="-1">
                <a:solidFill>
                  <a:srgbClr val="000000"/>
                </a:solidFill>
                <a:uFill>
                  <a:solidFill>
                    <a:srgbClr val="FFFFFF"/>
                  </a:solidFill>
                </a:uFill>
                <a:latin typeface="Arial" panose="020B0604020202020204"/>
                <a:ea typeface="DejaVu Sans" panose="020B0603030804020204"/>
              </a:rPr>
              <a:t>表1 指标参数说明</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562555" y="6375600"/>
            <a:ext cx="1978560" cy="363240"/>
          </a:xfrm>
          <a:prstGeom prst="rect">
            <a:avLst/>
          </a:prstGeom>
          <a:noFill/>
          <a:ln>
            <a:noFill/>
          </a:ln>
        </p:spPr>
        <p:style>
          <a:lnRef idx="0">
            <a:srgbClr val="FFFFFF"/>
          </a:lnRef>
          <a:fillRef idx="0">
            <a:srgbClr val="FFFFFF"/>
          </a:fillRef>
          <a:effectRef idx="0">
            <a:srgbClr val="FFFFFF"/>
          </a:effectRef>
          <a:fontRef idx="minor"/>
        </p:style>
        <p:txBody>
          <a:bodyPr/>
          <a:p>
            <a:r>
              <a:rPr lang="en-US" altLang="zh-CN"/>
              <a:t>8</a:t>
            </a:r>
            <a:endParaRPr lang="en-US" altLang="zh-CN"/>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0</TotalTime>
  <Words>10764</Words>
  <Application>WPS 演示</Application>
  <PresentationFormat/>
  <Paragraphs>926</Paragraphs>
  <Slides>47</Slides>
  <Notes>0</Notes>
  <HiddenSlides>0</HiddenSlides>
  <MMClips>0</MMClips>
  <ScaleCrop>false</ScaleCrop>
  <HeadingPairs>
    <vt:vector size="6" baseType="variant">
      <vt:variant>
        <vt:lpstr>已用的字体</vt:lpstr>
      </vt:variant>
      <vt:variant>
        <vt:i4>25</vt:i4>
      </vt:variant>
      <vt:variant>
        <vt:lpstr>主题</vt:lpstr>
      </vt:variant>
      <vt:variant>
        <vt:i4>3</vt:i4>
      </vt:variant>
      <vt:variant>
        <vt:lpstr>幻灯片标题</vt:lpstr>
      </vt:variant>
      <vt:variant>
        <vt:i4>47</vt:i4>
      </vt:variant>
    </vt:vector>
  </HeadingPairs>
  <TitlesOfParts>
    <vt:vector size="75" baseType="lpstr">
      <vt:lpstr>Arial</vt:lpstr>
      <vt:lpstr>宋体</vt:lpstr>
      <vt:lpstr>Wingdings</vt:lpstr>
      <vt:lpstr>Arial</vt:lpstr>
      <vt:lpstr>Symbol</vt:lpstr>
      <vt:lpstr>Times New Roman</vt:lpstr>
      <vt:lpstr>DejaVu Sans</vt:lpstr>
      <vt:lpstr>宋体</vt:lpstr>
      <vt:lpstr>AR PL UKai CN</vt:lpstr>
      <vt:lpstr>宋体</vt:lpstr>
      <vt:lpstr>黑体</vt:lpstr>
      <vt:lpstr>Wingdings 3</vt:lpstr>
      <vt:lpstr>微软雅黑</vt:lpstr>
      <vt:lpstr>AR PL UMing CN</vt:lpstr>
      <vt:lpstr>Gill Sans MT</vt:lpstr>
      <vt:lpstr>微軟正黑體</vt:lpstr>
      <vt:lpstr>Arial Black</vt:lpstr>
      <vt:lpstr>黑体</vt:lpstr>
      <vt:lpstr>文泉驿微米黑</vt:lpstr>
      <vt:lpstr>微软雅黑</vt:lpstr>
      <vt:lpstr>Arial Unicode MS</vt:lpstr>
      <vt:lpstr>Webdings</vt:lpstr>
      <vt:lpstr>Times New Roman</vt:lpstr>
      <vt:lpstr>DejaVu Sans</vt:lpstr>
      <vt:lpstr>文泉驿等宽微米黑</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知识图谱关键技术--实体识别与关系提取0612</dc:title>
  <dc:creator>Jason</dc:creator>
  <cp:lastModifiedBy>hanghangli</cp:lastModifiedBy>
  <cp:revision>1182</cp:revision>
  <dcterms:created xsi:type="dcterms:W3CDTF">2019-03-19T11:17:41Z</dcterms:created>
  <dcterms:modified xsi:type="dcterms:W3CDTF">2019-03-19T11:17:41Z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2052-10.1.0.6758</vt:lpwstr>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28</vt:i4>
  </property>
</Properties>
</file>